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19" r:id="rId4"/>
    <p:sldMasterId id="2147485379" r:id="rId5"/>
    <p:sldMasterId id="2147485426" r:id="rId6"/>
  </p:sldMasterIdLst>
  <p:notesMasterIdLst>
    <p:notesMasterId r:id="rId49"/>
  </p:notesMasterIdLst>
  <p:sldIdLst>
    <p:sldId id="2076137235" r:id="rId7"/>
    <p:sldId id="2134805710" r:id="rId8"/>
    <p:sldId id="2134805679" r:id="rId9"/>
    <p:sldId id="2076138062" r:id="rId10"/>
    <p:sldId id="2134805668" r:id="rId11"/>
    <p:sldId id="2134805680" r:id="rId12"/>
    <p:sldId id="2134805681" r:id="rId13"/>
    <p:sldId id="2134805682" r:id="rId14"/>
    <p:sldId id="2134805707" r:id="rId15"/>
    <p:sldId id="2076137242" r:id="rId16"/>
    <p:sldId id="2076138185" r:id="rId17"/>
    <p:sldId id="2076138099" r:id="rId18"/>
    <p:sldId id="2076138184" r:id="rId19"/>
    <p:sldId id="2076137240" r:id="rId20"/>
    <p:sldId id="2134805684" r:id="rId21"/>
    <p:sldId id="2076138198" r:id="rId22"/>
    <p:sldId id="2134805685" r:id="rId23"/>
    <p:sldId id="2134805686" r:id="rId24"/>
    <p:sldId id="2134805687" r:id="rId25"/>
    <p:sldId id="2134805676" r:id="rId26"/>
    <p:sldId id="2134805689" r:id="rId27"/>
    <p:sldId id="2134805690" r:id="rId28"/>
    <p:sldId id="2134805678" r:id="rId29"/>
    <p:sldId id="2134805691" r:id="rId30"/>
    <p:sldId id="2134805693" r:id="rId31"/>
    <p:sldId id="2134805708" r:id="rId32"/>
    <p:sldId id="2076138199" r:id="rId33"/>
    <p:sldId id="2134805694" r:id="rId34"/>
    <p:sldId id="2134805695" r:id="rId35"/>
    <p:sldId id="2134805697" r:id="rId36"/>
    <p:sldId id="2134805698" r:id="rId37"/>
    <p:sldId id="2076138207" r:id="rId38"/>
    <p:sldId id="2134805699" r:id="rId39"/>
    <p:sldId id="2134805700" r:id="rId40"/>
    <p:sldId id="2076138200" r:id="rId41"/>
    <p:sldId id="2134805701" r:id="rId42"/>
    <p:sldId id="2134805702" r:id="rId43"/>
    <p:sldId id="2134805703" r:id="rId44"/>
    <p:sldId id="2134805704" r:id="rId45"/>
    <p:sldId id="2134805705" r:id="rId46"/>
    <p:sldId id="2134805706" r:id="rId47"/>
    <p:sldId id="20761382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dden" id="{F8307FB6-092B-4179-8D8B-29789CDD31D2}">
          <p14:sldIdLst/>
        </p14:section>
        <p14:section name="Introduction" id="{8B80BDC9-CFF1-415A-ACB2-C80A2071684B}">
          <p14:sldIdLst>
            <p14:sldId id="2076137235"/>
            <p14:sldId id="2134805710"/>
          </p14:sldIdLst>
        </p14:section>
        <p14:section name="CAF overview (background)" id="{0EFC09C7-79AE-4F65-8321-EB63C83EDD7F}">
          <p14:sldIdLst>
            <p14:sldId id="2134805679"/>
          </p14:sldIdLst>
        </p14:section>
        <p14:section name="Ready methodology" id="{8CBCBF6B-B5BA-44C6-9F41-B10E3DEF65F5}">
          <p14:sldIdLst>
            <p14:sldId id="2076138062"/>
          </p14:sldIdLst>
        </p14:section>
        <p14:section name="Azure landing zones" id="{D1170D1C-E297-4158-B20E-6F278B4B5637}">
          <p14:sldIdLst>
            <p14:sldId id="2134805668"/>
            <p14:sldId id="2134805680"/>
            <p14:sldId id="2134805681"/>
            <p14:sldId id="2134805682"/>
            <p14:sldId id="2134805707"/>
          </p14:sldIdLst>
        </p14:section>
        <p14:section name="Cloud operating model" id="{8055C4D4-6917-4ECD-A15D-4A35EEA1B862}">
          <p14:sldIdLst>
            <p14:sldId id="2076137242"/>
            <p14:sldId id="2076138185"/>
            <p14:sldId id="2076138099"/>
            <p14:sldId id="2076138184"/>
          </p14:sldIdLst>
        </p14:section>
        <p14:section name="Landing Zone architecture" id="{DF0CD227-C3B6-4C2D-87D2-18D505D8DD4C}">
          <p14:sldIdLst>
            <p14:sldId id="2076137240"/>
            <p14:sldId id="2134805684"/>
          </p14:sldIdLst>
        </p14:section>
        <p14:section name="Start" id="{4F4CFD2E-1649-4F87-A999-97271DE7E512}">
          <p14:sldIdLst>
            <p14:sldId id="2076138198"/>
            <p14:sldId id="2134805685"/>
            <p14:sldId id="2134805686"/>
            <p14:sldId id="2134805687"/>
            <p14:sldId id="2134805676"/>
            <p14:sldId id="2134805689"/>
            <p14:sldId id="2134805690"/>
            <p14:sldId id="2134805678"/>
            <p14:sldId id="2134805691"/>
            <p14:sldId id="2134805693"/>
            <p14:sldId id="2134805708"/>
          </p14:sldIdLst>
        </p14:section>
        <p14:section name="Align" id="{87F1B424-5C6D-4B1F-BFC1-0BE9B2B31990}">
          <p14:sldIdLst>
            <p14:sldId id="2076138199"/>
            <p14:sldId id="2134805694"/>
            <p14:sldId id="2134805695"/>
            <p14:sldId id="2134805697"/>
            <p14:sldId id="2134805698"/>
            <p14:sldId id="2076138207"/>
            <p14:sldId id="2134805699"/>
            <p14:sldId id="2134805700"/>
          </p14:sldIdLst>
        </p14:section>
        <p14:section name="Enhance" id="{077D99DB-F036-4BEE-9A00-3AB881E496BE}">
          <p14:sldIdLst>
            <p14:sldId id="2076138200"/>
            <p14:sldId id="2134805701"/>
            <p14:sldId id="2134805702"/>
            <p14:sldId id="2134805703"/>
            <p14:sldId id="2134805704"/>
            <p14:sldId id="2134805705"/>
          </p14:sldIdLst>
        </p14:section>
        <p14:section name="Closing" id="{7E4C5E1A-ED04-4486-941E-C779DB73C438}">
          <p14:sldIdLst>
            <p14:sldId id="2134805706"/>
            <p14:sldId id="2076138202"/>
          </p14:sldIdLst>
        </p14:section>
        <p14:section name="Appendix" id="{A5AB94BB-17AA-4BDC-9A38-76FF9D1655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EDF94A17-4066-5C70-F958-305D8EB28CF5}" name="Kristen Baker (Red Door Collaborative LLC)" initials="KB(DCL" userId="S::v-krbake@microsoft.com::ae0ac70e-0884-4dbf-aa82-b2610f6b5a47" providerId="AD"/>
  <p188:author id="{2524F84B-E94A-D027-53FF-F4D86244136C}" name="Wayne Meyer" initials="WM" userId="S::wayneme@microsoft.com::505e5828-32a7-4b23-b483-86ab7e4f6d84" providerId="AD"/>
  <p188:author id="{FF84BA84-A052-FFDE-AC37-704B1E0999B3}" name="Sonia Yu" initials="SY" userId="S::sonyu@microsoft.com::137717da-31ff-413a-9099-70815634e3a3" providerId="AD"/>
  <p188:author id="{5BCEA088-214E-5721-0042-0E63ABD2E4C2}" name="Pratibha Sood" initials="PS" userId="S::prsood@microsoft.com::757de0c6-7155-45cc-8575-9f822407d213" providerId="AD"/>
  <p188:author id="{48D5EBE3-0AF7-1DF0-27D2-A1FA654D0CF8}" name="Jeff Mitchell" initials="JM" userId="S::jemitche@microsoft.com::309be2ec-7171-4cd2-a636-b8acbaf78a97" providerId="AD"/>
  <p188:author id="{1C5FF8E4-88D1-E0FC-C96B-45D9EC863C1A}" name="Deepa Athre" initials="DA" userId="S::deathre@microsoft.com::76c56e96-477b-45c0-a1fd-bc83f92d7f9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0078D3"/>
    <a:srgbClr val="EAEAEA"/>
    <a:srgbClr val="000000"/>
    <a:srgbClr val="00FF21"/>
    <a:srgbClr val="75757A"/>
    <a:srgbClr val="1E1E25"/>
    <a:srgbClr val="F1392B"/>
    <a:srgbClr val="002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0" autoAdjust="0"/>
    <p:restoredTop sz="96211" autoAdjust="0"/>
  </p:normalViewPr>
  <p:slideViewPr>
    <p:cSldViewPr snapToGrid="0">
      <p:cViewPr varScale="1">
        <p:scale>
          <a:sx n="166" d="100"/>
          <a:sy n="166" d="100"/>
        </p:scale>
        <p:origin x="52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8/10/relationships/authors" Target="authors.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65F6B9DA-9E9D-453E-A48D-F5DD92D34BA2}"/>
    <pc:docChg chg="delSld modSld modSection">
      <pc:chgData name="Jonathan Vella" userId="ff59d9e4-9df8-4ae6-90e3-b837e2f6651b" providerId="ADAL" clId="{65F6B9DA-9E9D-453E-A48D-F5DD92D34BA2}" dt="2022-04-06T10:06:27.870" v="11" actId="1036"/>
      <pc:docMkLst>
        <pc:docMk/>
      </pc:docMkLst>
      <pc:sldChg chg="modSp mod">
        <pc:chgData name="Jonathan Vella" userId="ff59d9e4-9df8-4ae6-90e3-b837e2f6651b" providerId="ADAL" clId="{65F6B9DA-9E9D-453E-A48D-F5DD92D34BA2}" dt="2022-04-06T10:06:27.870" v="11" actId="1036"/>
        <pc:sldMkLst>
          <pc:docMk/>
          <pc:sldMk cId="3212999722" sldId="2134805691"/>
        </pc:sldMkLst>
        <pc:spChg chg="mod">
          <ac:chgData name="Jonathan Vella" userId="ff59d9e4-9df8-4ae6-90e3-b837e2f6651b" providerId="ADAL" clId="{65F6B9DA-9E9D-453E-A48D-F5DD92D34BA2}" dt="2022-04-06T10:06:27.870" v="11" actId="1036"/>
          <ac:spMkLst>
            <pc:docMk/>
            <pc:sldMk cId="3212999722" sldId="2134805691"/>
            <ac:spMk id="6" creationId="{7A5FCE0B-1CE6-4481-ADF2-9013136312A8}"/>
          </ac:spMkLst>
        </pc:spChg>
      </pc:sldChg>
      <pc:sldChg chg="del">
        <pc:chgData name="Jonathan Vella" userId="ff59d9e4-9df8-4ae6-90e3-b837e2f6651b" providerId="ADAL" clId="{65F6B9DA-9E9D-453E-A48D-F5DD92D34BA2}" dt="2022-03-29T10:55:02.988" v="0" actId="47"/>
        <pc:sldMkLst>
          <pc:docMk/>
          <pc:sldMk cId="1820734558" sldId="2134805709"/>
        </pc:sldMkLst>
      </pc:sldChg>
    </pc:docChg>
  </pc:docChgLst>
  <pc:docChgLst>
    <pc:chgData name="Jonathan Vella" userId="ff59d9e4-9df8-4ae6-90e3-b837e2f6651b" providerId="ADAL" clId="{1A116074-1650-45F8-84D7-6CAF859DF12F}"/>
    <pc:docChg chg="modSld">
      <pc:chgData name="Jonathan Vella" userId="ff59d9e4-9df8-4ae6-90e3-b837e2f6651b" providerId="ADAL" clId="{1A116074-1650-45F8-84D7-6CAF859DF12F}" dt="2022-06-23T12:40:01.597" v="0" actId="1036"/>
      <pc:docMkLst>
        <pc:docMk/>
      </pc:docMkLst>
      <pc:sldChg chg="modSp mod">
        <pc:chgData name="Jonathan Vella" userId="ff59d9e4-9df8-4ae6-90e3-b837e2f6651b" providerId="ADAL" clId="{1A116074-1650-45F8-84D7-6CAF859DF12F}" dt="2022-06-23T12:40:01.597" v="0" actId="1036"/>
        <pc:sldMkLst>
          <pc:docMk/>
          <pc:sldMk cId="2830294540" sldId="2134805687"/>
        </pc:sldMkLst>
        <pc:spChg chg="mod">
          <ac:chgData name="Jonathan Vella" userId="ff59d9e4-9df8-4ae6-90e3-b837e2f6651b" providerId="ADAL" clId="{1A116074-1650-45F8-84D7-6CAF859DF12F}" dt="2022-06-23T12:40:01.597" v="0" actId="1036"/>
          <ac:spMkLst>
            <pc:docMk/>
            <pc:sldMk cId="2830294540" sldId="2134805687"/>
            <ac:spMk id="5" creationId="{477B0328-86DF-41C1-B4C8-E035D5BE62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23-Jun-22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cloud-adoption-framework/overvie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In today’s session we'll talk about how to prepare your Azure environment with the Ready methodology of the Microsoft Cloud Adoption Framework.</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When you’re starting out on the cloud adoption journey, its important to look to the future and determine what service delivery needs to look like.</a:t>
            </a:r>
          </a:p>
          <a:p>
            <a:endParaRPr lang="en-US"/>
          </a:p>
          <a:p>
            <a:r>
              <a:rPr lang="en-US"/>
              <a:t>We’ve captured a few of the more common scenarios in this section that we’ll explore in more detail.</a:t>
            </a:r>
          </a:p>
          <a:p>
            <a:endParaRPr lang="en-US"/>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we’re thinking about our foundations in the cloud, we can look at it as:</a:t>
            </a:r>
          </a:p>
          <a:p>
            <a:endParaRPr lang="en-GB" dirty="0"/>
          </a:p>
          <a:p>
            <a:r>
              <a:rPr lang="en-GB" b="0" dirty="0"/>
              <a:t>Workload – </a:t>
            </a:r>
            <a:r>
              <a:rPr lang="en-GB" dirty="0"/>
              <a:t>if you’re a software company and you build an application – you’re probably going to have every environment purpose built for that application.</a:t>
            </a:r>
          </a:p>
          <a:p>
            <a:endParaRPr lang="en-GB" dirty="0"/>
          </a:p>
          <a:p>
            <a:r>
              <a:rPr lang="en-GB" dirty="0"/>
              <a:t>More commonly, a central IT team might look after the company’s infrastructure, which runs a number of workloads as well as some foundation tools and utilities in order to manage the environment and control access. </a:t>
            </a:r>
          </a:p>
          <a:p>
            <a:endParaRPr lang="en-GB" dirty="0"/>
          </a:p>
          <a:p>
            <a:r>
              <a:rPr lang="en-GB" dirty="0"/>
              <a:t>In more complex, enterprise scenarios, there may be a need to pull out the platform foundation to be pulled out and inside of that environment there may be a variety of different landing zones.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stable, steady-state applications may be operated by central IT. Others with higher volume of development with DevOps teams need slightly different controls or processes to maintain their delivery 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look at how to support a different type of operating model. </a:t>
            </a:r>
          </a:p>
          <a:p>
            <a:endParaRPr lang="en-GB" dirty="0"/>
          </a:p>
        </p:txBody>
      </p:sp>
      <p:sp>
        <p:nvSpPr>
          <p:cNvPr id="4" name="Slide Number Placeholder 3"/>
          <p:cNvSpPr>
            <a:spLocks noGrp="1"/>
          </p:cNvSpPr>
          <p:nvPr>
            <p:ph type="sldNum" sz="quarter" idx="5"/>
          </p:nvPr>
        </p:nvSpPr>
        <p:spPr/>
        <p:txBody>
          <a:bodyPr/>
          <a:lstStyle/>
          <a:p>
            <a:fld id="{268358F0-6F6E-4229-B4E1-FAA558BBD1AB}" type="slidenum">
              <a:rPr lang="en-US" smtClean="0"/>
              <a:t>11</a:t>
            </a:fld>
            <a:endParaRPr lang="en-US"/>
          </a:p>
        </p:txBody>
      </p:sp>
    </p:spTree>
    <p:extLst>
      <p:ext uri="{BB962C8B-B14F-4D97-AF65-F5344CB8AC3E}">
        <p14:creationId xmlns:p14="http://schemas.microsoft.com/office/powerpoint/2010/main" val="3245915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We can group those foundational structures into a handful of categories.</a:t>
            </a:r>
          </a:p>
          <a:p>
            <a:endParaRPr lang="en-US" sz="1100" b="0" dirty="0"/>
          </a:p>
          <a:p>
            <a:r>
              <a:rPr lang="en-US" sz="1100" b="0" u="none" strike="noStrike" dirty="0">
                <a:effectLst/>
              </a:rPr>
              <a:t>Decentralized operations</a:t>
            </a:r>
          </a:p>
          <a:p>
            <a:pPr marL="171450" indent="-171450">
              <a:buFont typeface="Arial" panose="020B0604020202020204" pitchFamily="34" charset="0"/>
              <a:buChar char="•"/>
            </a:pPr>
            <a:r>
              <a:rPr lang="en-US" sz="1100" b="0" u="none" strike="noStrike">
                <a:effectLst/>
                <a:sym typeface="Wingdings" panose="05000000000000000000" pitchFamily="2" charset="2"/>
              </a:rPr>
              <a:t>Fully decentralized, no central IT team, the workload team makes of the security, governance and compliance decisions on their own </a:t>
            </a:r>
          </a:p>
          <a:p>
            <a:pPr marL="171450" indent="-171450">
              <a:buFont typeface="Arial" panose="020B0604020202020204" pitchFamily="34" charset="0"/>
              <a:buChar char="•"/>
            </a:pPr>
            <a:r>
              <a:rPr lang="en-US" sz="1100" b="0" u="none" strike="noStrike">
                <a:effectLst/>
                <a:sym typeface="Wingdings" panose="05000000000000000000" pitchFamily="2" charset="2"/>
              </a:rPr>
              <a:t>Focus on WAF guidance</a:t>
            </a:r>
          </a:p>
          <a:p>
            <a:pPr marL="171450" indent="-171450">
              <a:buFont typeface="Wingdings" panose="05000000000000000000" pitchFamily="2" charset="2"/>
              <a:buChar char="à"/>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Central operation</a:t>
            </a:r>
          </a:p>
          <a:p>
            <a:r>
              <a:rPr lang="en-US" sz="1100" b="0" u="none" strike="noStrike">
                <a:effectLst/>
                <a:sym typeface="Wingdings" panose="05000000000000000000" pitchFamily="2" charset="2"/>
              </a:rPr>
              <a:t>Similar to central IT that you might have in a data center where you define all those rules yourself </a:t>
            </a:r>
          </a:p>
          <a:p>
            <a:r>
              <a:rPr lang="en-US" sz="1100" b="0" u="none" strike="noStrike">
                <a:effectLst/>
                <a:sym typeface="Wingdings" panose="05000000000000000000" pitchFamily="2" charset="2"/>
              </a:rPr>
              <a:t>You have to control what comes into that environment</a:t>
            </a:r>
          </a:p>
          <a:p>
            <a:r>
              <a:rPr lang="en-US" sz="1100" b="0" u="none" strike="noStrike">
                <a:effectLst/>
                <a:sym typeface="Wingdings" panose="05000000000000000000" pitchFamily="2" charset="2"/>
              </a:rPr>
              <a:t>A very ‘command and control’ mindset, focused on reducing risk, maybe at the cost of slowing down innovation</a:t>
            </a:r>
          </a:p>
          <a:p>
            <a:pPr marL="0" indent="0">
              <a:buFont typeface="Wingdings" panose="05000000000000000000" pitchFamily="2" charset="2"/>
              <a:buNone/>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Enterprise operations</a:t>
            </a:r>
            <a:r>
              <a:rPr lang="en-US" sz="1100" b="0" u="none" strike="noStrike">
                <a:effectLst/>
                <a:sym typeface="Wingdings" panose="05000000000000000000" pitchFamily="2" charset="2"/>
              </a:rPr>
              <a:t> </a:t>
            </a:r>
          </a:p>
          <a:p>
            <a:r>
              <a:rPr lang="en-US" sz="1100" b="0" u="none" strike="noStrike">
                <a:effectLst/>
                <a:sym typeface="Wingdings" panose="05000000000000000000" pitchFamily="2" charset="2"/>
              </a:rPr>
              <a:t>For more complex requirements, this approach helps you federate access points and separate out responsibilities – so the workload teams can make the decisions they need to, but still rely on central operations for centralized support</a:t>
            </a:r>
          </a:p>
          <a:p>
            <a:r>
              <a:rPr lang="en-US" sz="1100" b="0" u="none" strike="noStrike">
                <a:effectLst/>
                <a:sym typeface="Wingdings" panose="05000000000000000000" pitchFamily="2" charset="2"/>
              </a:rPr>
              <a:t>In this model, we’re shifting away from a </a:t>
            </a:r>
            <a:r>
              <a:rPr lang="en-US" sz="1100" b="0" u="none" strike="noStrike" dirty="0">
                <a:effectLst/>
                <a:sym typeface="Wingdings" panose="05000000000000000000" pitchFamily="2" charset="2"/>
              </a:rPr>
              <a:t>command-and-control </a:t>
            </a:r>
            <a:r>
              <a:rPr lang="en-US" sz="1100" b="0" u="none" strike="noStrike">
                <a:effectLst/>
                <a:sym typeface="Wingdings" panose="05000000000000000000" pitchFamily="2" charset="2"/>
              </a:rPr>
              <a:t>mindset into a delegated responsibility model</a:t>
            </a:r>
            <a:r>
              <a:rPr lang="en-US" sz="1100" b="0" u="none" strike="noStrike" dirty="0">
                <a:effectLst/>
                <a:sym typeface="Wingdings" panose="05000000000000000000" pitchFamily="2" charset="2"/>
              </a:rPr>
              <a:t>. This is</a:t>
            </a:r>
            <a:r>
              <a:rPr lang="en-US" sz="1100" b="0" u="none" strike="noStrike">
                <a:effectLst/>
                <a:sym typeface="Wingdings" panose="05000000000000000000" pitchFamily="2" charset="2"/>
              </a:rPr>
              <a:t> where central IT or a cloud </a:t>
            </a:r>
            <a:r>
              <a:rPr lang="en-US" sz="1100" b="0" u="none" strike="noStrike" dirty="0">
                <a:effectLst/>
                <a:sym typeface="Wingdings" panose="05000000000000000000" pitchFamily="2" charset="2"/>
              </a:rPr>
              <a:t>center </a:t>
            </a:r>
            <a:r>
              <a:rPr lang="en-US" sz="1100" b="0" u="none" strike="noStrike">
                <a:effectLst/>
                <a:sym typeface="Wingdings" panose="05000000000000000000" pitchFamily="2" charset="2"/>
              </a:rPr>
              <a:t>of excellence supports those workload teams by providing guardrails in the form of a platform foundation</a:t>
            </a:r>
          </a:p>
          <a:p>
            <a:endParaRPr lang="en-US" sz="1100" b="0" u="none" strike="noStrike">
              <a:effectLst/>
              <a:sym typeface="Wingdings" panose="05000000000000000000" pitchFamily="2" charset="2"/>
            </a:endParaRPr>
          </a:p>
          <a:p>
            <a:pPr marL="171450" indent="-171450">
              <a:buFont typeface="Arial" panose="020B0604020202020204" pitchFamily="34" charset="0"/>
              <a:buChar char="•"/>
            </a:pPr>
            <a:r>
              <a:rPr lang="en-US" sz="1100" b="0" u="none" strike="noStrike">
                <a:effectLst/>
                <a:sym typeface="Wingdings" panose="05000000000000000000" pitchFamily="2" charset="2"/>
              </a:rPr>
              <a:t>rich initial implementation required to provide these capabilities</a:t>
            </a:r>
          </a:p>
          <a:p>
            <a:pPr marL="171450" indent="-171450">
              <a:buFont typeface="Wingdings" panose="05000000000000000000" pitchFamily="2" charset="2"/>
              <a:buChar char="à"/>
            </a:pPr>
            <a:endParaRPr lang="en-US" sz="1100" b="0" u="none" strike="noStrike">
              <a:effectLst/>
              <a:sym typeface="Wingdings" panose="05000000000000000000" pitchFamily="2" charset="2"/>
            </a:endParaRPr>
          </a:p>
          <a:p>
            <a:r>
              <a:rPr lang="en-US" sz="1100" b="0" u="none" strike="noStrike" dirty="0">
                <a:effectLst/>
                <a:sym typeface="Wingdings" panose="05000000000000000000" pitchFamily="2" charset="2"/>
              </a:rPr>
              <a:t>Distributed operations</a:t>
            </a:r>
            <a:r>
              <a:rPr lang="en-US" sz="1100" b="0" u="none" strike="noStrike">
                <a:effectLst/>
                <a:sym typeface="Wingdings" panose="05000000000000000000" pitchFamily="2" charset="2"/>
              </a:rPr>
              <a:t> </a:t>
            </a:r>
          </a:p>
          <a:p>
            <a:r>
              <a:rPr lang="en-US" sz="1100" b="0" u="none" strike="noStrike">
                <a:effectLst/>
                <a:sym typeface="Wingdings" panose="05000000000000000000" pitchFamily="2" charset="2"/>
              </a:rPr>
              <a:t>And some customers that we work with – especially global customers – have more distributed operations where different geopolitical boundaries may have different types of operations.</a:t>
            </a:r>
          </a:p>
          <a:p>
            <a:r>
              <a:rPr lang="en-US" sz="1100" b="0" u="none" strike="noStrike">
                <a:effectLst/>
                <a:sym typeface="Wingdings" panose="05000000000000000000" pitchFamily="2" charset="2"/>
              </a:rPr>
              <a:t>Or in different scenarios such as -  higher risk, high security or sensitive data environments you may have slightly different operations than the rest of your environments.  </a:t>
            </a:r>
          </a:p>
          <a:p>
            <a:pPr marL="171450" indent="-171450">
              <a:buFont typeface="Arial" panose="020B0604020202020204" pitchFamily="34" charset="0"/>
              <a:buChar char="•"/>
            </a:pPr>
            <a:r>
              <a:rPr lang="en-US" sz="1100" b="0" u="none" strike="noStrike">
                <a:effectLst/>
                <a:sym typeface="Wingdings" panose="05000000000000000000" pitchFamily="2" charset="2"/>
              </a:rPr>
              <a:t>complex operating models </a:t>
            </a:r>
            <a:endParaRPr lang="en-US" sz="1100" b="0" u="none" strike="noStrike" dirty="0">
              <a:effectLst/>
              <a:sym typeface="Wingdings" panose="05000000000000000000" pitchFamily="2" charset="2"/>
            </a:endParaRPr>
          </a:p>
          <a:p>
            <a:pPr marL="171450" indent="-171450">
              <a:buFont typeface="Arial" panose="020B0604020202020204" pitchFamily="34" charset="0"/>
              <a:buChar char="•"/>
            </a:pPr>
            <a:r>
              <a:rPr lang="en-US" sz="1100" b="0" u="none" strike="noStrike">
                <a:effectLst/>
                <a:sym typeface="Wingdings" panose="05000000000000000000" pitchFamily="2" charset="2"/>
              </a:rPr>
              <a:t>combination of operating models in one company</a:t>
            </a:r>
            <a:endParaRPr lang="en-US" sz="1100" b="0" u="none" strike="noStrike" dirty="0">
              <a:effectLst/>
              <a:sym typeface="Wingdings" panose="05000000000000000000" pitchFamily="2" charset="2"/>
            </a:endParaRPr>
          </a:p>
          <a:p>
            <a:pPr marL="0" indent="0">
              <a:buFont typeface="Wingdings" panose="05000000000000000000" pitchFamily="2" charset="2"/>
              <a:buNone/>
            </a:pPr>
            <a:endParaRPr lang="en-US" sz="1100" b="0" u="none" strike="noStrike" dirty="0">
              <a:effectLst/>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dirty="0"/>
              <a:t>Environmental complexity </a:t>
            </a:r>
            <a:r>
              <a:rPr lang="en-US" sz="1100"/>
              <a:t>grows as you go</a:t>
            </a:r>
            <a:r>
              <a:rPr lang="en-US" sz="1100" dirty="0"/>
              <a:t>. Setting </a:t>
            </a:r>
            <a:r>
              <a:rPr kumimoji="0" lang="en-US" sz="2800" b="0" i="0" u="none" strike="noStrike" kern="1200" cap="none" spc="-49" normalizeH="0" baseline="0" noProof="0" dirty="0">
                <a:ln w="3175">
                  <a:noFill/>
                </a:ln>
                <a:solidFill>
                  <a:srgbClr val="0078D3"/>
                </a:solidFill>
                <a:effectLst/>
                <a:uLnTx/>
                <a:uFillTx/>
                <a:latin typeface="Segoe UI Semilight" panose="020B0402040204020203" pitchFamily="34" charset="0"/>
                <a:ea typeface="+mn-ea"/>
                <a:cs typeface="Segoe UI Semilight" panose="020B0402040204020203" pitchFamily="34" charset="0"/>
              </a:rPr>
              <a:t>up your Azure environment for scale, security, governance, networking, and identity—and the </a:t>
            </a:r>
            <a:r>
              <a:rPr lang="en-US" sz="1100"/>
              <a:t>right operating model that scales as you build out</a:t>
            </a:r>
            <a:r>
              <a:rPr lang="en-US" sz="1100"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0" dirty="0"/>
              <a:t>Let's look at how to find the right operating model that suits your needs.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highest strategic priority is innovation—decentralized operations could be a good approach</a:t>
            </a:r>
          </a:p>
          <a:p>
            <a:endParaRPr lang="en-US" dirty="0"/>
          </a:p>
          <a:p>
            <a:r>
              <a:rPr lang="en-US" dirty="0"/>
              <a:t>If you’re more concerned with control and reducing risk—central operations might be a good fit</a:t>
            </a:r>
          </a:p>
          <a:p>
            <a:endParaRPr lang="en-US" dirty="0"/>
          </a:p>
          <a:p>
            <a:r>
              <a:rPr lang="en-US" dirty="0"/>
              <a:t>If you’re trying to find that balance and you want to democratize between central control and delegated responsibilities—enterprise operations is probably the best fit</a:t>
            </a:r>
          </a:p>
          <a:p>
            <a:endParaRPr lang="en-US" dirty="0"/>
          </a:p>
          <a:p>
            <a:r>
              <a:rPr lang="en-US" dirty="0"/>
              <a:t>And for those customers who are mostly focused on integration—distributed operations is most likely where you need to land</a:t>
            </a:r>
          </a:p>
          <a:p>
            <a:endParaRPr lang="en-US" dirty="0"/>
          </a:p>
          <a:p>
            <a:r>
              <a:rPr lang="en-US" dirty="0"/>
              <a:t>Across these approaches, the scope changes subtly on what that central IT team would focus on, or who is accountable for decisions related to governance, security and operations</a:t>
            </a:r>
          </a:p>
          <a:p>
            <a:endParaRPr lang="en-US" dirty="0"/>
          </a:p>
          <a:p>
            <a:r>
              <a:rPr lang="en-US" dirty="0"/>
              <a:t>What we see as a growing trend is customers that are finding that cloud center of excellence model really fit their needs – and that requires them to have those enterprise level operations and an enterprise level landing zone. We’ll talk more about this later on.</a:t>
            </a:r>
          </a:p>
          <a:p>
            <a:endParaRPr lang="en-US" dirty="0"/>
          </a:p>
          <a:p>
            <a:r>
              <a:rPr lang="en-US" dirty="0"/>
              <a:t>Next, lets look at the concept of landing zones, which is the natural progression in the conversation after thinking about operating models. </a:t>
            </a:r>
          </a:p>
          <a:p>
            <a:endParaRPr lang="en-US" dirty="0"/>
          </a:p>
          <a:p>
            <a:r>
              <a:rPr lang="en-US"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4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With the purpose and core design considerations in mind, lets look at the guidance we provide as part of the Ready methodology in the Cloud Adoption Framework, starting with architecture.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fld id="{268358F0-6F6E-4229-B4E1-FAA558BBD1AB}" type="slidenum">
              <a:rPr lang="en-US" smtClean="0"/>
              <a:t>15</a:t>
            </a:fld>
            <a:endParaRPr lang="en-US"/>
          </a:p>
        </p:txBody>
      </p:sp>
    </p:spTree>
    <p:extLst>
      <p:ext uri="{BB962C8B-B14F-4D97-AF65-F5344CB8AC3E}">
        <p14:creationId xmlns:p14="http://schemas.microsoft.com/office/powerpoint/2010/main" val="2683645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sz="1200" kern="1200">
                <a:solidFill>
                  <a:schemeClr val="tx1"/>
                </a:solidFill>
                <a:effectLst/>
                <a:latin typeface="+mn-lt"/>
                <a:ea typeface="+mn-ea"/>
                <a:cs typeface="Calibri"/>
              </a:rPr>
              <a:t>Now </a:t>
            </a:r>
            <a:r>
              <a:rPr lang="en-IN" sz="1200" kern="1200" dirty="0">
                <a:solidFill>
                  <a:schemeClr val="tx1"/>
                </a:solidFill>
                <a:effectLst/>
                <a:latin typeface="+mn-lt"/>
                <a:ea typeface="+mn-ea"/>
                <a:cs typeface="Calibri"/>
              </a:rPr>
              <a:t>let's </a:t>
            </a:r>
            <a:r>
              <a:rPr lang="en-IN" sz="1200" kern="1200">
                <a:solidFill>
                  <a:schemeClr val="tx1"/>
                </a:solidFill>
                <a:effectLst/>
                <a:latin typeface="+mn-lt"/>
                <a:ea typeface="+mn-ea"/>
                <a:cs typeface="Calibri"/>
              </a:rPr>
              <a:t>focus on how you progress towards the destination we’ve talked about. </a:t>
            </a:r>
          </a:p>
          <a:p>
            <a:pPr>
              <a:defRPr/>
            </a:pPr>
            <a:r>
              <a:rPr lang="en-IN" sz="1200" kern="1200">
                <a:solidFill>
                  <a:schemeClr val="tx1"/>
                </a:solidFill>
                <a:effectLst/>
                <a:latin typeface="+mn-lt"/>
                <a:ea typeface="+mn-ea"/>
                <a:cs typeface="Calibri"/>
              </a:rPr>
              <a:t>As part of our guidance in the Cloud Adoption Framework, we’ve distilled down a wealth of experience and best practice into how to approach the implementation phase of a cloud environment.</a:t>
            </a:r>
          </a:p>
          <a:p>
            <a:pPr>
              <a:defRPr/>
            </a:pPr>
            <a:endParaRPr lang="en-IN" sz="1200" kern="1200">
              <a:solidFill>
                <a:schemeClr val="tx1"/>
              </a:solidFill>
              <a:effectLst/>
              <a:latin typeface="+mn-lt"/>
              <a:ea typeface="+mn-ea"/>
              <a:cs typeface="Calibri"/>
            </a:endParaRPr>
          </a:p>
          <a:p>
            <a:pPr>
              <a:defRPr/>
            </a:pPr>
            <a:r>
              <a:rPr lang="en-IN" sz="1200" kern="1200" dirty="0">
                <a:solidFill>
                  <a:schemeClr val="tx1"/>
                </a:solidFill>
                <a:effectLst/>
                <a:latin typeface="+mn-lt"/>
                <a:ea typeface="+mn-ea"/>
                <a:cs typeface="Calibri"/>
              </a:rPr>
              <a:t>We </a:t>
            </a:r>
            <a:r>
              <a:rPr lang="en-IN" sz="1200" kern="1200">
                <a:solidFill>
                  <a:schemeClr val="tx1"/>
                </a:solidFill>
                <a:effectLst/>
                <a:latin typeface="+mn-lt"/>
                <a:ea typeface="+mn-ea"/>
                <a:cs typeface="Calibri"/>
              </a:rPr>
              <a:t>often see organizations at one of </a:t>
            </a:r>
            <a:r>
              <a:rPr lang="en-IN" sz="1200" kern="1200" dirty="0">
                <a:solidFill>
                  <a:schemeClr val="tx1"/>
                </a:solidFill>
                <a:effectLst/>
                <a:latin typeface="+mn-lt"/>
                <a:ea typeface="+mn-ea"/>
                <a:cs typeface="Calibri"/>
              </a:rPr>
              <a:t>three </a:t>
            </a:r>
            <a:r>
              <a:rPr lang="en-IN" sz="1200" kern="1200">
                <a:solidFill>
                  <a:schemeClr val="tx1"/>
                </a:solidFill>
                <a:effectLst/>
                <a:latin typeface="+mn-lt"/>
                <a:ea typeface="+mn-ea"/>
                <a:cs typeface="Calibri"/>
              </a:rPr>
              <a:t>points in their journey</a:t>
            </a:r>
            <a:r>
              <a:rPr lang="en-IN" sz="1200" kern="1200" dirty="0">
                <a:solidFill>
                  <a:schemeClr val="tx1"/>
                </a:solidFill>
                <a:effectLst/>
                <a:latin typeface="+mn-lt"/>
                <a:ea typeface="+mn-ea"/>
                <a:cs typeface="Calibri"/>
              </a:rPr>
              <a:t>.</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Start – move towards accelerated architecture with accelerator</a:t>
            </a:r>
          </a:p>
          <a:p>
            <a:r>
              <a:rPr lang="en-US" b="0" dirty="0"/>
              <a:t>Align – review design areas and asses what parts need to be improved.</a:t>
            </a:r>
          </a:p>
          <a:p>
            <a:r>
              <a:rPr lang="en-US" b="0" dirty="0"/>
              <a:t>Enhance – what other processes can be built on top.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where you are in your journey, this is the best practice-aligned architecture we want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on our cloud journey by looking at greenfield development.</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17</a:t>
            </a:fld>
            <a:endParaRPr lang="en-US"/>
          </a:p>
        </p:txBody>
      </p:sp>
    </p:spTree>
    <p:extLst>
      <p:ext uri="{BB962C8B-B14F-4D97-AF65-F5344CB8AC3E}">
        <p14:creationId xmlns:p14="http://schemas.microsoft.com/office/powerpoint/2010/main" val="371333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most organizations, greenfield development is the beginning of the cloud adoption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Read through the points on the slide to illustrate the general idea of "greenfield."</a:t>
            </a:r>
          </a:p>
          <a:p>
            <a:endParaRPr lang="en-US" dirty="0"/>
          </a:p>
          <a:p>
            <a:r>
              <a:rPr lang="en-US" dirty="0"/>
              <a:t>What about organizations looking for the fastest route to provision a landing zone—</a:t>
            </a:r>
          </a:p>
          <a:p>
            <a:r>
              <a:rPr lang="en-US" dirty="0"/>
              <a:t>with governance and compliance guardrails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18</a:t>
            </a:fld>
            <a:endParaRPr lang="en-US"/>
          </a:p>
        </p:txBody>
      </p:sp>
    </p:spTree>
    <p:extLst>
      <p:ext uri="{BB962C8B-B14F-4D97-AF65-F5344CB8AC3E}">
        <p14:creationId xmlns:p14="http://schemas.microsoft.com/office/powerpoint/2010/main" val="339876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landing zone accelerators are a ready-made deployment experience for organizations where conceptual architecture fits with the operating model and resource structure you plan to use. </a:t>
            </a:r>
          </a:p>
          <a:p>
            <a:pPr algn="l"/>
            <a:endParaRPr lang="en-US" b="0" i="0" dirty="0">
              <a:solidFill>
                <a:srgbClr val="171717"/>
              </a:solidFill>
              <a:effectLst/>
              <a:latin typeface="Segoe UI" panose="020B0502040204020203" pitchFamily="34" charset="0"/>
            </a:endParaRPr>
          </a:p>
          <a:p>
            <a:pPr marL="0" indent="0" algn="l">
              <a:buFont typeface="Arial" panose="020B0604020202020204" pitchFamily="34" charset="0"/>
              <a:buNone/>
            </a:pPr>
            <a:r>
              <a:rPr lang="en-US" b="0" i="0" dirty="0">
                <a:solidFill>
                  <a:srgbClr val="171717"/>
                </a:solidFill>
                <a:effectLst/>
                <a:latin typeface="Segoe UI" panose="020B0502040204020203" pitchFamily="34" charset="0"/>
              </a:rPr>
              <a:t>Azure-portal-based deployment to provide a full implementation of the conceptual architecture, along with key governance elements such as management groups and policies.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in detail at how accelerators can speed up your deployment experience.</a:t>
            </a:r>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19</a:t>
            </a:fld>
            <a:endParaRPr lang="en-US"/>
          </a:p>
        </p:txBody>
      </p:sp>
    </p:spTree>
    <p:extLst>
      <p:ext uri="{BB962C8B-B14F-4D97-AF65-F5344CB8AC3E}">
        <p14:creationId xmlns:p14="http://schemas.microsoft.com/office/powerpoint/2010/main" val="9974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8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Implementations of cloud environments can last multiple months, requiring several technical resources to complete. What if there were a way to accelerate this process? </a:t>
            </a:r>
          </a:p>
          <a:p>
            <a:endParaRPr lang="en-GB" dirty="0"/>
          </a:p>
          <a:p>
            <a:r>
              <a:rPr lang="en-GB" dirty="0"/>
              <a:t>But what we observe from a number of projects is the outcome is often relatively similar, with common implementation patterns aligned to the guidance and conceptual architecture we include in the Cloud Adoption Framework.</a:t>
            </a:r>
          </a:p>
          <a:p>
            <a:endParaRPr lang="en-GB" dirty="0"/>
          </a:p>
          <a:p>
            <a:r>
              <a:rPr lang="en-GB" dirty="0"/>
              <a:t>That’s where the Azure landing zone accelerator might be a great tool to help achieve those outcomes. </a:t>
            </a:r>
          </a:p>
          <a:p>
            <a:r>
              <a:rPr lang="en-GB" dirty="0"/>
              <a:t>It takes the recommendations from the conceptual architecture and design areas and brings them into an easy-to-use portal-based deployment experience to accelerate the journey towards a great cloud environment.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look at how accelerators work to reach a scaled-out, feature-rich environment footprint—enabling faster innovation and adoption.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68358F0-6F6E-4229-B4E1-FAA558BBD1AB}" type="slidenum">
              <a:rPr lang="en-US" smtClean="0"/>
              <a:t>20</a:t>
            </a:fld>
            <a:endParaRPr lang="en-US"/>
          </a:p>
        </p:txBody>
      </p:sp>
    </p:spTree>
    <p:extLst>
      <p:ext uri="{BB962C8B-B14F-4D97-AF65-F5344CB8AC3E}">
        <p14:creationId xmlns:p14="http://schemas.microsoft.com/office/powerpoint/2010/main" val="247742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b="0" i="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Each different Azure landing zone implementation option provides a different path to deployment. Before choosing an implementation option, let’s review design areas</a:t>
            </a:r>
            <a:endParaRPr lang="en-US" sz="800" b="0" i="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b="0" i="0" dirty="0"/>
          </a:p>
          <a:p>
            <a:pPr marL="342900" indent="-342900">
              <a:buFont typeface="Arial" panose="020B0604020202020204" pitchFamily="34" charset="0"/>
              <a:buChar char="•"/>
            </a:pPr>
            <a:r>
              <a:rPr lang="en-US" sz="800" b="0" i="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Arial" panose="020B0604020202020204" pitchFamily="34" charset="0"/>
              <a:buChar char="•"/>
            </a:pPr>
            <a:r>
              <a:rPr lang="en-US" sz="800" b="0" i="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Arial" panose="020B0604020202020204" pitchFamily="34" charset="0"/>
              <a:buChar char="•"/>
            </a:pPr>
            <a:r>
              <a:rPr lang="en-US" sz="800" b="0" i="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Arial" panose="020B0604020202020204" pitchFamily="34" charset="0"/>
              <a:buChar char="•"/>
            </a:pPr>
            <a:r>
              <a:rPr lang="en-US" sz="800" b="0" i="0" dirty="0">
                <a:highlight>
                  <a:srgbClr val="FFFF00"/>
                </a:highlight>
                <a:latin typeface="Segoe UI" panose="020B0502040204020203" pitchFamily="34" charset="0"/>
              </a:rPr>
              <a:t>Network topology and connectivity </a:t>
            </a:r>
            <a:r>
              <a:rPr lang="en-US" sz="800" b="0" i="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rPr>
              <a:t>Business continuity and disaster recovery - BCDR provides the foundation for reliability and rapid recovery. </a:t>
            </a:r>
            <a:r>
              <a:rPr lang="en-US" sz="700" b="0" i="0" dirty="0">
                <a:latin typeface="Segoe UI" panose="020B0502040204020203" pitchFamily="34" charset="0"/>
              </a:rPr>
              <a:t>BCDR isn't really a design area, its a discipline under CAF Manage. </a:t>
            </a:r>
            <a:r>
              <a:rPr lang="en-US" sz="700" b="0" i="0" dirty="0" err="1">
                <a:latin typeface="Segoe UI" panose="020B0502040204020203" pitchFamily="34" charset="0"/>
              </a:rPr>
              <a:t>i</a:t>
            </a:r>
            <a:r>
              <a:rPr lang="en-US" sz="700" b="0" i="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Arial" panose="020B0604020202020204" pitchFamily="34" charset="0"/>
              <a:buChar char="•"/>
            </a:pPr>
            <a:r>
              <a:rPr lang="en-US" sz="800" b="0" i="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Arial" panose="020B0604020202020204" pitchFamily="34" charset="0"/>
              <a:buChar char="•"/>
            </a:pPr>
            <a:r>
              <a:rPr lang="en-US" sz="800" b="0" i="0" dirty="0">
                <a:latin typeface="Segoe UI" panose="020B0502040204020203" pitchFamily="34" charset="0"/>
              </a:rPr>
              <a:t>Deployment options: Azure landing zones provide a variety of deployment options to fit your operating model</a:t>
            </a:r>
          </a:p>
          <a:p>
            <a:pPr marL="342900" indent="-342900">
              <a:buFont typeface="Arial" panose="020B0604020202020204" pitchFamily="34" charset="0"/>
              <a:buChar char="•"/>
            </a:pPr>
            <a:r>
              <a:rPr lang="en-US" sz="800" b="0" i="0" dirty="0">
                <a:latin typeface="Segoe UI" panose="020B0502040204020203" pitchFamily="34" charset="0"/>
              </a:rPr>
              <a:t>Operations Baseline: Get a jump start on operations management (CAF Manage) by preparing each landing zone for visibility, operational compliance, and protect/recover processes.</a:t>
            </a:r>
          </a:p>
          <a:p>
            <a:pPr marL="342900" indent="-342900">
              <a:buFont typeface="Arial" panose="020B0604020202020204" pitchFamily="34" charset="0"/>
              <a:buChar char="•"/>
            </a:pPr>
            <a:endParaRPr lang="en-US" sz="800" b="0" i="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dirty="0">
                <a:latin typeface="Segoe UI" panose="020B0502040204020203" pitchFamily="34" charset="0"/>
              </a:rPr>
              <a:t>Let's look at the </a:t>
            </a:r>
            <a:r>
              <a:rPr lang="en-US" sz="800" b="0" i="0" dirty="0">
                <a:solidFill>
                  <a:srgbClr val="171717"/>
                </a:solidFill>
                <a:effectLst/>
                <a:latin typeface="Segoe UI" panose="020B0502040204020203" pitchFamily="34" charset="0"/>
              </a:rPr>
              <a:t>core technical constructs your organization needs for successful Azure adoption.</a:t>
            </a:r>
          </a:p>
          <a:p>
            <a:pPr marL="0" indent="0">
              <a:buFont typeface="Arial" panose="020B0604020202020204" pitchFamily="34" charset="0"/>
              <a:buNone/>
            </a:pPr>
            <a:endParaRPr lang="en-US" sz="800" b="0" i="0" dirty="0">
              <a:latin typeface="Segoe UI" panose="020B0502040204020203" pitchFamily="34" charset="0"/>
            </a:endParaRPr>
          </a:p>
          <a:p>
            <a:endParaRPr lang="en-US" sz="800" b="0" i="0" dirty="0"/>
          </a:p>
          <a:p>
            <a:endParaRPr lang="en-US" sz="800" b="0" i="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8646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Whether you start with enterprise scale or </a:t>
            </a:r>
            <a:r>
              <a:rPr lang="en-US" b="0" i="0" dirty="0">
                <a:solidFill>
                  <a:srgbClr val="171717"/>
                </a:solidFill>
                <a:effectLst/>
                <a:latin typeface="Segoe UI" panose="020B0502040204020203" pitchFamily="34" charset="0"/>
              </a:rPr>
              <a:t>start </a:t>
            </a:r>
            <a:r>
              <a:rPr lang="en-US" b="0" i="0">
                <a:solidFill>
                  <a:srgbClr val="171717"/>
                </a:solidFill>
                <a:effectLst/>
                <a:latin typeface="Segoe UI" panose="020B0502040204020203" pitchFamily="34" charset="0"/>
              </a:rPr>
              <a:t>small and expand</a:t>
            </a:r>
            <a:r>
              <a:rPr lang="en-US" b="0" i="0" dirty="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we focus on core technical constructs that must be designed and developed within the context of your requirements to create compliant technical landing zone environments and the conditions for successful Azure adoption.</a:t>
            </a:r>
          </a:p>
          <a:p>
            <a:pPr algn="l"/>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Identity and access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Policy management</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Management and monitoring</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Network topology and connectivity</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1" i="0">
                <a:solidFill>
                  <a:srgbClr val="171717"/>
                </a:solidFill>
                <a:effectLst/>
                <a:latin typeface="Segoe UI" panose="020B0502040204020203" pitchFamily="34" charset="0"/>
              </a:rPr>
              <a:t>Shared services infrastructure</a:t>
            </a:r>
          </a:p>
          <a:p>
            <a:pPr algn="l">
              <a:buFont typeface="Arial" panose="020B0604020202020204" pitchFamily="34" charset="0"/>
              <a:buChar char="•"/>
            </a:pPr>
            <a:r>
              <a:rPr lang="en-US" b="1" i="0">
                <a:solidFill>
                  <a:srgbClr val="171717"/>
                </a:solidFill>
                <a:effectLst/>
                <a:latin typeface="Segoe UI" panose="020B0502040204020203" pitchFamily="34" charset="0"/>
              </a:rPr>
              <a:t>DevOps</a:t>
            </a:r>
            <a:endParaRPr lang="en-US" b="1" i="0" dirty="0">
              <a:solidFill>
                <a:srgbClr val="171717"/>
              </a:solidFill>
              <a:effectLst/>
              <a:latin typeface="Segoe UI" panose="020B0502040204020203" pitchFamily="34" charset="0"/>
            </a:endParaRPr>
          </a:p>
          <a:p>
            <a:pPr algn="l">
              <a:buFont typeface="Arial" panose="020B0604020202020204" pitchFamily="34" charset="0"/>
              <a:buChar char="•"/>
            </a:pPr>
            <a:endParaRPr lang="en-US" b="1"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How do we know when the customer might require landing zone customization?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31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know, as a customer, when you need customization?</a:t>
            </a:r>
          </a:p>
          <a:p>
            <a:endParaRPr lang="en-US" dirty="0"/>
          </a:p>
          <a:p>
            <a:pPr marL="228600" indent="-228600">
              <a:buFont typeface="+mj-lt"/>
              <a:buAutoNum type="arabicPeriod"/>
            </a:pPr>
            <a:r>
              <a:rPr lang="en-US" dirty="0"/>
              <a:t>With the first bullet, stress the scenarios when customers can't use a ready-to-deploy solution, and will need to customize their environment implementation</a:t>
            </a:r>
          </a:p>
          <a:p>
            <a:pPr marL="228600" indent="-228600">
              <a:buFont typeface="+mj-lt"/>
              <a:buAutoNum type="arabicPeriod"/>
            </a:pPr>
            <a:r>
              <a:rPr lang="en-US" dirty="0"/>
              <a:t>Emphasize the "target end-state" of the conceptual architecture as a signpost guiding customers towards successful design and operation of cloud environments.</a:t>
            </a:r>
          </a:p>
          <a:p>
            <a:pPr marL="228600" indent="-228600">
              <a:buFont typeface="+mj-lt"/>
              <a:buAutoNum type="arabicPeriod"/>
            </a:pPr>
            <a:endParaRPr lang="en-US" dirty="0"/>
          </a:p>
          <a:p>
            <a:pPr marL="0" indent="0">
              <a:buFont typeface="+mj-lt"/>
              <a:buNone/>
            </a:pPr>
            <a:r>
              <a:rPr lang="en-US" dirty="0"/>
              <a:t>What if you need a fully featured enterprise-scale implementation—with complete governance and management in place?</a:t>
            </a:r>
          </a:p>
        </p:txBody>
      </p:sp>
      <p:sp>
        <p:nvSpPr>
          <p:cNvPr id="4" name="Slide Number Placeholder 3"/>
          <p:cNvSpPr>
            <a:spLocks noGrp="1"/>
          </p:cNvSpPr>
          <p:nvPr>
            <p:ph type="sldNum" sz="quarter" idx="5"/>
          </p:nvPr>
        </p:nvSpPr>
        <p:spPr/>
        <p:txBody>
          <a:bodyPr/>
          <a:lstStyle/>
          <a:p>
            <a:fld id="{268358F0-6F6E-4229-B4E1-FAA558BBD1AB}" type="slidenum">
              <a:rPr lang="en-US" smtClean="0"/>
              <a:t>23</a:t>
            </a:fld>
            <a:endParaRPr lang="en-US"/>
          </a:p>
        </p:txBody>
      </p:sp>
    </p:spTree>
    <p:extLst>
      <p:ext uri="{BB962C8B-B14F-4D97-AF65-F5344CB8AC3E}">
        <p14:creationId xmlns:p14="http://schemas.microsoft.com/office/powerpoint/2010/main" val="419934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800" dirty="0">
                <a:cs typeface="Segoe UI Semilight"/>
              </a:rPr>
              <a:t>Enterprise-scale </a:t>
            </a:r>
            <a:r>
              <a:rPr lang="en-GB" sz="800">
                <a:cs typeface="Segoe UI Semilight"/>
              </a:rPr>
              <a:t>landing zones represent the outcome of implementation experience and best </a:t>
            </a:r>
            <a:r>
              <a:rPr lang="en-GB" sz="800" dirty="0">
                <a:cs typeface="Segoe UI Semilight"/>
              </a:rPr>
              <a:t>practices gathered </a:t>
            </a:r>
            <a:r>
              <a:rPr lang="en-GB" sz="800">
                <a:cs typeface="Segoe UI Semilight"/>
              </a:rPr>
              <a:t>from </a:t>
            </a:r>
            <a:r>
              <a:rPr lang="en-GB" sz="800" dirty="0">
                <a:cs typeface="Segoe UI Semilight"/>
              </a:rPr>
              <a:t>customers and partners</a:t>
            </a:r>
            <a:r>
              <a:rPr lang="en-GB" sz="800">
                <a:cs typeface="Segoe UI Semilight"/>
              </a:rPr>
              <a:t>.</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a:cs typeface="Segoe UI Semilight"/>
              </a:rPr>
              <a:t>It is the distillation of recommendations and learnings used to implement scaled out, mature environments for customers in a variety of industries.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a:cs typeface="Segoe UI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dirty="0">
                <a:cs typeface="Segoe UI Semilight"/>
              </a:rPr>
              <a:t>Enterprise-scale </a:t>
            </a:r>
            <a:r>
              <a:rPr lang="en-GB" sz="800">
                <a:cs typeface="Segoe UI Semilight"/>
              </a:rPr>
              <a:t>landing zones are fully featured implementations that include </a:t>
            </a:r>
            <a:r>
              <a:rPr lang="en-GB" sz="800" dirty="0">
                <a:cs typeface="Segoe UI Semilight"/>
              </a:rPr>
              <a:t>all requirements in order </a:t>
            </a:r>
            <a:r>
              <a:rPr lang="en-GB" sz="800">
                <a:cs typeface="Segoe UI Semilight"/>
              </a:rPr>
              <a:t>to start </a:t>
            </a:r>
            <a:r>
              <a:rPr lang="en-GB" sz="800" dirty="0">
                <a:cs typeface="Segoe UI Semilight"/>
              </a:rPr>
              <a:t>at </a:t>
            </a:r>
            <a:r>
              <a:rPr lang="en-GB" sz="800">
                <a:cs typeface="Segoe UI Semilight"/>
              </a:rPr>
              <a:t>scale: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00" dirty="0">
              <a:cs typeface="Segoe UI Semi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Identity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Management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Governance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Security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800">
                <a:cs typeface="Segoe UI Semilight"/>
              </a:rPr>
              <a:t>Networking</a:t>
            </a:r>
            <a:endParaRPr lang="en-GB" sz="800" dirty="0">
              <a:cs typeface="Segoe UI Semilight"/>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800" dirty="0">
              <a:cs typeface="Segoe UI Semiligh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cs typeface="Segoe UI Semilight"/>
              </a:rPr>
              <a:t>You're getting ready to deploy.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cs typeface="Segoe UI Semilight"/>
              </a:rPr>
              <a:t>Let's look at options for third-party support for implementing partner landing zones or Terraform modules.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9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The Cloud Adoption Framework approaches cloud adoption as a self-service activity. The objective is to empower each team that supports adoption through standardized approaches. </a:t>
            </a:r>
          </a:p>
          <a:p>
            <a:pPr algn="l"/>
            <a:r>
              <a:rPr lang="en-US" b="0" i="0">
                <a:solidFill>
                  <a:srgbClr val="171717"/>
                </a:solidFill>
                <a:effectLst/>
                <a:latin typeface="Segoe UI" panose="020B0502040204020203" pitchFamily="34" charset="0"/>
              </a:rPr>
              <a:t>How we shouldn’t assume that a self-service approach is the right fit for all adoption scenarios</a:t>
            </a:r>
          </a:p>
          <a:p>
            <a:pPr algn="l"/>
            <a:r>
              <a:rPr lang="en-US" b="0" i="0">
                <a:solidFill>
                  <a:srgbClr val="171717"/>
                </a:solidFill>
                <a:effectLst/>
                <a:latin typeface="Segoe UI" panose="020B0502040204020203" pitchFamily="34" charset="0"/>
              </a:rPr>
              <a:t>Successful cloud adoption programs often involve at least one level of third-party support.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Many cloud adoption efforts require support from a systems integrator (SI) or consulting partner who provides services that accelerate cloud adoption. </a:t>
            </a:r>
          </a:p>
          <a:p>
            <a:pPr algn="l"/>
            <a:r>
              <a:rPr lang="en-US" b="0" i="0">
                <a:solidFill>
                  <a:srgbClr val="171717"/>
                </a:solidFill>
                <a:effectLst/>
                <a:latin typeface="Segoe UI" panose="020B0502040204020203" pitchFamily="34" charset="0"/>
              </a:rPr>
              <a:t>Managed service providers (MSPs) provide enduring value by supporting landing zones and cloud adoption, but they also provide post-adoption operations management support.</a:t>
            </a:r>
          </a:p>
          <a:p>
            <a:pPr algn="l"/>
            <a:r>
              <a:rPr lang="en-US" b="0" i="0">
                <a:solidFill>
                  <a:srgbClr val="171717"/>
                </a:solidFill>
                <a:effectLst/>
                <a:latin typeface="Segoe UI" panose="020B0502040204020203" pitchFamily="34" charset="0"/>
              </a:rPr>
              <a:t> Additionally, successful cloud adoption efforts tend to engage one or more independent software vendors (ISV) who provide software-based services that accelerate cloud adoption. </a:t>
            </a:r>
          </a:p>
          <a:p>
            <a:pPr algn="l"/>
            <a:r>
              <a:rPr lang="en-US" b="0" i="0">
                <a:solidFill>
                  <a:srgbClr val="171717"/>
                </a:solidFill>
                <a:effectLst/>
                <a:latin typeface="Segoe UI" panose="020B0502040204020203" pitchFamily="34" charset="0"/>
              </a:rPr>
              <a:t>The rich partner ecosystems of SIs, ISVs, MSPs, and other forms of Microsoft partners have aligned their offerings to specific methodologies found in the Cloud Adoption Framework. </a:t>
            </a:r>
          </a:p>
          <a:p>
            <a:pPr algn="l"/>
            <a:r>
              <a:rPr lang="en-US" b="0" i="0">
                <a:solidFill>
                  <a:srgbClr val="171717"/>
                </a:solidFill>
                <a:effectLst/>
                <a:latin typeface="Segoe UI" panose="020B0502040204020203" pitchFamily="34" charset="0"/>
              </a:rPr>
              <a:t>When a partner is aligned to the Ready methodology of this framework, they will likely offer their own Azure landing zone implementation option.</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Alongside the Azure landing zone accelerator, start small and enterprise approaches the solutions available through partners are also fantastic options to help accelerate cloud adoption.</a:t>
            </a:r>
          </a:p>
          <a:p>
            <a:pPr algn="l"/>
            <a:r>
              <a:rPr lang="en-US" b="0" i="0">
                <a:solidFill>
                  <a:srgbClr val="171717"/>
                </a:solidFill>
                <a:effectLst/>
                <a:latin typeface="Segoe UI" panose="020B0502040204020203" pitchFamily="34" charset="0"/>
              </a:rPr>
              <a:t>These offers can help organizations progress on their implementation journey, with the option to customize based on specific requirements.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Terraform is increasingly common in cloud implementations</a:t>
            </a:r>
            <a:r>
              <a:rPr lang="en-US" b="0" i="0" dirty="0">
                <a:solidFill>
                  <a:srgbClr val="171717"/>
                </a:solidFill>
                <a:effectLst/>
                <a:latin typeface="Segoe UI" panose="020B0502040204020203" pitchFamily="34" charset="0"/>
              </a:rPr>
              <a:t>,</a:t>
            </a:r>
            <a:r>
              <a:rPr lang="en-US" b="0" i="0">
                <a:solidFill>
                  <a:srgbClr val="171717"/>
                </a:solidFill>
                <a:effectLst/>
                <a:latin typeface="Segoe UI" panose="020B0502040204020203" pitchFamily="34" charset="0"/>
              </a:rPr>
              <a:t> so it was important for us to be able to offer a Terraform-based solution for customers who have made investments in the technology.</a:t>
            </a:r>
          </a:p>
          <a:p>
            <a:pPr algn="l"/>
            <a:endParaRPr lang="en-US" b="0" i="0" dirty="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These implementations deliver the same outcomes as we’ve talked about throughout this presentation – helping organizations progress towards the conceptual architecture. </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Now, let's look at a summary of deployment options for Azure landing zones.</a:t>
            </a:r>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8807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Summarize the </a:t>
            </a:r>
            <a:r>
              <a:rPr lang="en-GB"/>
              <a:t>slide, </a:t>
            </a:r>
            <a:r>
              <a:rPr lang="en-GB" dirty="0"/>
              <a:t>and provide a </a:t>
            </a:r>
            <a:r>
              <a:rPr lang="en-GB"/>
              <a:t>recap </a:t>
            </a:r>
            <a:r>
              <a:rPr lang="en-GB" dirty="0"/>
              <a:t>of the deployment </a:t>
            </a:r>
            <a:r>
              <a:rPr lang="en-GB"/>
              <a:t>options</a:t>
            </a:r>
          </a:p>
          <a:p>
            <a:endParaRPr lang="en-GB"/>
          </a:p>
          <a:p>
            <a:r>
              <a:rPr lang="en-GB"/>
              <a:t>Re-enforce </a:t>
            </a:r>
            <a:r>
              <a:rPr lang="en-GB" dirty="0"/>
              <a:t>the recommendation based on best practices that the </a:t>
            </a:r>
            <a:r>
              <a:rPr lang="en-GB"/>
              <a:t>customer </a:t>
            </a:r>
            <a:r>
              <a:rPr lang="en-GB" dirty="0"/>
              <a:t>should </a:t>
            </a:r>
            <a:r>
              <a:rPr lang="en-GB"/>
              <a:t>align to </a:t>
            </a:r>
            <a:r>
              <a:rPr lang="en-GB" dirty="0"/>
              <a:t>the </a:t>
            </a:r>
            <a:r>
              <a:rPr lang="en-GB"/>
              <a:t>conceptual architecture</a:t>
            </a:r>
            <a:r>
              <a:rPr lang="en-GB" dirty="0"/>
              <a:t>.</a:t>
            </a:r>
            <a:endParaRPr lang="en-GB"/>
          </a:p>
          <a:p>
            <a:endParaRPr lang="en-GB"/>
          </a:p>
          <a:p>
            <a:r>
              <a:rPr lang="en-GB" dirty="0"/>
              <a:t>Let's move on and look at the </a:t>
            </a:r>
            <a:r>
              <a:rPr lang="en-GB"/>
              <a:t>Align </a:t>
            </a:r>
            <a:r>
              <a:rPr lang="en-GB" dirty="0"/>
              <a:t>phase.</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26</a:t>
            </a:fld>
            <a:endParaRPr lang="en-US"/>
          </a:p>
        </p:txBody>
      </p:sp>
    </p:spTree>
    <p:extLst>
      <p:ext uri="{BB962C8B-B14F-4D97-AF65-F5344CB8AC3E}">
        <p14:creationId xmlns:p14="http://schemas.microsoft.com/office/powerpoint/2010/main" val="360866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Align stage </a:t>
            </a:r>
            <a:r>
              <a:rPr lang="en-IN" sz="1200" kern="1200">
                <a:solidFill>
                  <a:schemeClr val="tx1"/>
                </a:solidFill>
                <a:effectLst/>
                <a:latin typeface="+mn-lt"/>
                <a:ea typeface="+mn-ea"/>
                <a:cs typeface="+mn-cs"/>
              </a:rPr>
              <a:t>of the customer journey </a:t>
            </a:r>
            <a:r>
              <a:rPr lang="en-IN" sz="1200" kern="1200" dirty="0">
                <a:solidFill>
                  <a:schemeClr val="tx1"/>
                </a:solidFill>
                <a:effectLst/>
                <a:latin typeface="+mn-lt"/>
                <a:ea typeface="+mn-ea"/>
                <a:cs typeface="+mn-cs"/>
              </a:rPr>
              <a:t>is </a:t>
            </a:r>
            <a:r>
              <a:rPr lang="en-IN" sz="1200" kern="1200">
                <a:solidFill>
                  <a:schemeClr val="tx1"/>
                </a:solidFill>
                <a:effectLst/>
                <a:latin typeface="+mn-lt"/>
                <a:ea typeface="+mn-ea"/>
                <a:cs typeface="+mn-cs"/>
              </a:rPr>
              <a:t>where we </a:t>
            </a:r>
            <a:r>
              <a:rPr lang="en-US"/>
              <a:t>review design areas and </a:t>
            </a:r>
            <a:r>
              <a:rPr lang="en-US" dirty="0"/>
              <a:t>assess</a:t>
            </a:r>
            <a:r>
              <a:rPr lang="en-US"/>
              <a:t> what parts of our Architecture need to be improved.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alignment </a:t>
            </a:r>
            <a:r>
              <a:rPr lang="en-US" dirty="0"/>
              <a:t>phase </a:t>
            </a:r>
            <a:r>
              <a:rPr lang="en-US"/>
              <a:t>of the journey</a:t>
            </a:r>
            <a:r>
              <a:rPr lang="en-US" dirty="0"/>
              <a:t>,</a:t>
            </a:r>
            <a:r>
              <a:rPr lang="en-US"/>
              <a:t> we </a:t>
            </a:r>
            <a:r>
              <a:rPr lang="en-US" dirty="0"/>
              <a:t>talk </a:t>
            </a:r>
            <a:r>
              <a:rPr lang="en-US"/>
              <a:t>to customers </a:t>
            </a:r>
            <a:r>
              <a:rPr lang="en-US" dirty="0"/>
              <a:t>who </a:t>
            </a:r>
            <a:r>
              <a:rPr lang="en-US"/>
              <a:t>have existing investments in their Azure environment. </a:t>
            </a:r>
          </a:p>
          <a:p>
            <a:endParaRPr lang="en-US" dirty="0"/>
          </a:p>
          <a:p>
            <a:pPr marL="171450" indent="-171450">
              <a:buFont typeface="Arial" panose="020B0604020202020204" pitchFamily="34" charset="0"/>
              <a:buChar char="•"/>
            </a:pPr>
            <a:r>
              <a:rPr lang="en-US"/>
              <a:t>Maybe they started their journey with by starting small and expanding or only have environmental design area requirements to start but now have more compliance design areas that need to be addressed. </a:t>
            </a:r>
            <a:endParaRPr lang="en-US" dirty="0"/>
          </a:p>
          <a:p>
            <a:pPr marL="171450" indent="-171450">
              <a:buFont typeface="Arial" panose="020B0604020202020204" pitchFamily="34" charset="0"/>
              <a:buChar char="•"/>
            </a:pPr>
            <a:r>
              <a:rPr lang="en-US"/>
              <a:t>When a customer is in Brownfield development, they have preexisting resources of code with workloads running. </a:t>
            </a:r>
            <a:endParaRPr lang="en-US" dirty="0"/>
          </a:p>
          <a:p>
            <a:pPr marL="171450" indent="-171450">
              <a:buFont typeface="Arial" panose="020B0604020202020204" pitchFamily="34" charset="0"/>
              <a:buChar char="•"/>
            </a:pPr>
            <a:r>
              <a:rPr lang="en-US" dirty="0"/>
              <a:t>For </a:t>
            </a:r>
            <a:r>
              <a:rPr lang="en-US"/>
              <a:t>customers in the Align phase of their cloud adoption</a:t>
            </a:r>
            <a:r>
              <a:rPr lang="en-US" dirty="0"/>
              <a:t>,</a:t>
            </a:r>
            <a:r>
              <a:rPr lang="en-US"/>
              <a:t> new requirements or business justification </a:t>
            </a:r>
            <a:r>
              <a:rPr lang="en-US" dirty="0"/>
              <a:t>have </a:t>
            </a:r>
            <a:r>
              <a:rPr lang="en-US"/>
              <a:t>been </a:t>
            </a:r>
            <a:r>
              <a:rPr lang="en-US" dirty="0"/>
              <a:t>put in place </a:t>
            </a:r>
            <a:r>
              <a:rPr lang="en-US"/>
              <a:t>to continue building toward the conceptual architecture. </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look at what a common approach to landing zone implementation looks like.</a:t>
            </a:r>
          </a:p>
        </p:txBody>
      </p:sp>
      <p:sp>
        <p:nvSpPr>
          <p:cNvPr id="4" name="Slide Number Placeholder 3"/>
          <p:cNvSpPr>
            <a:spLocks noGrp="1"/>
          </p:cNvSpPr>
          <p:nvPr>
            <p:ph type="sldNum" sz="quarter" idx="5"/>
          </p:nvPr>
        </p:nvSpPr>
        <p:spPr/>
        <p:txBody>
          <a:bodyPr/>
          <a:lstStyle/>
          <a:p>
            <a:fld id="{268358F0-6F6E-4229-B4E1-FAA558BBD1AB}" type="slidenum">
              <a:rPr lang="en-US" smtClean="0"/>
              <a:t>28</a:t>
            </a:fld>
            <a:endParaRPr lang="en-US"/>
          </a:p>
        </p:txBody>
      </p:sp>
    </p:spTree>
    <p:extLst>
      <p:ext uri="{BB962C8B-B14F-4D97-AF65-F5344CB8AC3E}">
        <p14:creationId xmlns:p14="http://schemas.microsoft.com/office/powerpoint/2010/main" val="318905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target end-state in mind, we recommend a common, unified approach to landing zone implementation.</a:t>
            </a:r>
          </a:p>
          <a:p>
            <a:endParaRPr lang="en-US" dirty="0"/>
          </a:p>
          <a:p>
            <a:pPr marL="171450" indent="-171450">
              <a:buFont typeface="Arial" panose="020B0604020202020204" pitchFamily="34" charset="0"/>
              <a:buChar char="•"/>
            </a:pPr>
            <a:r>
              <a:rPr lang="en-US" dirty="0"/>
              <a:t>Progressing to the target end-state [Azure landing zones conceptual architecture] </a:t>
            </a:r>
          </a:p>
          <a:p>
            <a:pPr marL="171450" indent="-171450">
              <a:buFont typeface="Arial" panose="020B0604020202020204" pitchFamily="34" charset="0"/>
              <a:buChar char="•"/>
            </a:pPr>
            <a:r>
              <a:rPr lang="en-US" dirty="0"/>
              <a:t>All the onramps lead to the same freeway (ALZ conceptual architecture)</a:t>
            </a:r>
          </a:p>
          <a:p>
            <a:pPr marL="171450" indent="-171450">
              <a:buFont typeface="Arial" panose="020B0604020202020204" pitchFamily="34" charset="0"/>
              <a:buChar char="•"/>
            </a:pPr>
            <a:r>
              <a:rPr lang="en-US" dirty="0"/>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look at the stages or "onramps" guiding you to landing zone implementation, starting with the Align phase.</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29</a:t>
            </a:fld>
            <a:endParaRPr lang="en-US"/>
          </a:p>
        </p:txBody>
      </p:sp>
    </p:spTree>
    <p:extLst>
      <p:ext uri="{BB962C8B-B14F-4D97-AF65-F5344CB8AC3E}">
        <p14:creationId xmlns:p14="http://schemas.microsoft.com/office/powerpoint/2010/main" val="267726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Let's look at the Ready methodology as part of the overall journey with the Cloud Adoption Framework.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Ref: </a:t>
            </a:r>
            <a:r>
              <a:rPr lang="en-US">
                <a:hlinkClick r:id="rId3"/>
              </a:rPr>
              <a:t>https://docs.microsoft.com/en-us/azure/cloud-adoption-framework/overview</a:t>
            </a: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For organizations who have an existing environment that needs modification to align to the Azure landing zone target architecture and best practices (also referred to as </a:t>
            </a:r>
            <a:r>
              <a:rPr lang="en-US" b="0" i="1" dirty="0">
                <a:solidFill>
                  <a:srgbClr val="171717"/>
                </a:solidFill>
                <a:effectLst/>
                <a:latin typeface="Segoe UI" panose="020B0502040204020203" pitchFamily="34" charset="0"/>
              </a:rPr>
              <a:t>brownfield</a:t>
            </a:r>
            <a:r>
              <a:rPr lang="en-US" b="0" i="0" dirty="0">
                <a:solidFill>
                  <a:srgbClr val="171717"/>
                </a:solidFill>
                <a:effectLst/>
                <a:latin typeface="Segoe UI" panose="020B0502040204020203" pitchFamily="34" charset="0"/>
              </a:rPr>
              <a:t>).</a:t>
            </a:r>
          </a:p>
          <a:p>
            <a:br>
              <a:rPr lang="en-US" dirty="0"/>
            </a:br>
            <a:r>
              <a:rPr lang="en-US" b="0" i="0" dirty="0">
                <a:solidFill>
                  <a:srgbClr val="171717"/>
                </a:solidFill>
                <a:effectLst/>
                <a:latin typeface="Segoe UI" panose="020B0502040204020203" pitchFamily="34" charset="0"/>
              </a:rPr>
              <a:t>Use the transition from brownfield guidance in order to understand the decision points and technical approach to refactoring environments to align with the guidance in the Ready methodology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What are some common scenarios when implementing cloud environments?</a:t>
            </a:r>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30</a:t>
            </a:fld>
            <a:endParaRPr lang="en-US"/>
          </a:p>
        </p:txBody>
      </p:sp>
    </p:spTree>
    <p:extLst>
      <p:ext uri="{BB962C8B-B14F-4D97-AF65-F5344CB8AC3E}">
        <p14:creationId xmlns:p14="http://schemas.microsoft.com/office/powerpoint/2010/main" val="1560901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common scenarios for implementing cloud environments. </a:t>
            </a:r>
          </a:p>
          <a:p>
            <a:endParaRPr lang="en-US" dirty="0"/>
          </a:p>
          <a:p>
            <a:r>
              <a:rPr lang="en-US" dirty="0"/>
              <a:t>Review list of various scenarios that customers could encounter.</a:t>
            </a:r>
          </a:p>
          <a:p>
            <a:endParaRPr lang="en-US" dirty="0"/>
          </a:p>
          <a:p>
            <a:r>
              <a:rPr lang="en-US" dirty="0"/>
              <a:t>Let's look at what happens to your production environment when you move forward with your PoC to prod.</a:t>
            </a:r>
          </a:p>
        </p:txBody>
      </p:sp>
      <p:sp>
        <p:nvSpPr>
          <p:cNvPr id="4" name="Slide Number Placeholder 3"/>
          <p:cNvSpPr>
            <a:spLocks noGrp="1"/>
          </p:cNvSpPr>
          <p:nvPr>
            <p:ph type="sldNum" sz="quarter" idx="5"/>
          </p:nvPr>
        </p:nvSpPr>
        <p:spPr/>
        <p:txBody>
          <a:bodyPr/>
          <a:lstStyle/>
          <a:p>
            <a:fld id="{268358F0-6F6E-4229-B4E1-FAA558BBD1AB}" type="slidenum">
              <a:rPr lang="en-US" smtClean="0"/>
              <a:t>31</a:t>
            </a:fld>
            <a:endParaRPr lang="en-US"/>
          </a:p>
        </p:txBody>
      </p:sp>
    </p:spTree>
    <p:extLst>
      <p:ext uri="{BB962C8B-B14F-4D97-AF65-F5344CB8AC3E}">
        <p14:creationId xmlns:p14="http://schemas.microsoft.com/office/powerpoint/2010/main" val="3614166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moving into your production environment from PoC, we tend to see some common events.</a:t>
            </a:r>
          </a:p>
          <a:p>
            <a:endParaRPr lang="en-US" dirty="0"/>
          </a:p>
          <a:p>
            <a:r>
              <a:rPr lang="en-US" dirty="0"/>
              <a:t>Let's look at some common examples of activities in the Align phase.</a:t>
            </a:r>
          </a:p>
        </p:txBody>
      </p:sp>
      <p:sp>
        <p:nvSpPr>
          <p:cNvPr id="4" name="Slide Number Placeholder 3"/>
          <p:cNvSpPr>
            <a:spLocks noGrp="1"/>
          </p:cNvSpPr>
          <p:nvPr>
            <p:ph type="sldNum" sz="quarter" idx="5"/>
          </p:nvPr>
        </p:nvSpPr>
        <p:spPr/>
        <p:txBody>
          <a:bodyPr/>
          <a:lstStyle/>
          <a:p>
            <a:fld id="{268358F0-6F6E-4229-B4E1-FAA558BBD1AB}" type="slidenum">
              <a:rPr lang="en-US" smtClean="0"/>
              <a:t>32</a:t>
            </a:fld>
            <a:endParaRPr lang="en-US"/>
          </a:p>
        </p:txBody>
      </p:sp>
    </p:spTree>
    <p:extLst>
      <p:ext uri="{BB962C8B-B14F-4D97-AF65-F5344CB8AC3E}">
        <p14:creationId xmlns:p14="http://schemas.microsoft.com/office/powerpoint/2010/main" val="87955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common examples of Align activities. </a:t>
            </a:r>
          </a:p>
          <a:p>
            <a:endParaRPr lang="en-US" dirty="0"/>
          </a:p>
          <a:p>
            <a:r>
              <a:rPr lang="en-US" dirty="0"/>
              <a:t>What does it look like in detail when your organization aligns to the conceptual architecture?</a:t>
            </a:r>
          </a:p>
          <a:p>
            <a:endParaRPr lang="en-US" dirty="0"/>
          </a:p>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33</a:t>
            </a:fld>
            <a:endParaRPr lang="en-US"/>
          </a:p>
        </p:txBody>
      </p:sp>
    </p:spTree>
    <p:extLst>
      <p:ext uri="{BB962C8B-B14F-4D97-AF65-F5344CB8AC3E}">
        <p14:creationId xmlns:p14="http://schemas.microsoft.com/office/powerpoint/2010/main" val="2986719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seek to align to the target end-state of conceptual architecture—guided by common best practices along the way.</a:t>
            </a:r>
          </a:p>
          <a:p>
            <a:endParaRPr lang="en-US" dirty="0"/>
          </a:p>
          <a:p>
            <a:r>
              <a:rPr lang="en-US" dirty="0"/>
              <a:t>Let's continue our journey to the conceptual architecture and look at the Enhance phase next.</a:t>
            </a:r>
          </a:p>
          <a:p>
            <a:endParaRPr lang="en-US" dirty="0"/>
          </a:p>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34</a:t>
            </a:fld>
            <a:endParaRPr lang="en-US"/>
          </a:p>
        </p:txBody>
      </p:sp>
    </p:spTree>
    <p:extLst>
      <p:ext uri="{BB962C8B-B14F-4D97-AF65-F5344CB8AC3E}">
        <p14:creationId xmlns:p14="http://schemas.microsoft.com/office/powerpoint/2010/main" val="1711291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Landing zones are an important starting point – whether you’re starting from greenfield or brownfield. </a:t>
            </a:r>
          </a:p>
          <a:p>
            <a:endParaRPr lang="en-GB" dirty="0"/>
          </a:p>
          <a:p>
            <a:r>
              <a:rPr lang="en-GB" dirty="0"/>
              <a:t>One </a:t>
            </a:r>
            <a:r>
              <a:rPr lang="en-GB"/>
              <a:t>of the benefits of </a:t>
            </a:r>
            <a:r>
              <a:rPr lang="en-GB" dirty="0"/>
              <a:t>adopting </a:t>
            </a:r>
            <a:r>
              <a:rPr lang="en-GB"/>
              <a:t>cloud technologies is constant evolution and</a:t>
            </a:r>
            <a:r>
              <a:rPr lang="en-GB" dirty="0"/>
              <a:t> adding</a:t>
            </a:r>
            <a:r>
              <a:rPr lang="en-GB"/>
              <a:t> new features.</a:t>
            </a:r>
          </a:p>
          <a:p>
            <a:r>
              <a:rPr lang="en-GB"/>
              <a:t>That means a perpetual opportunity to refine and expand your environment and operations as your scale or requirements grow.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That is where we see a lot of organizations looking to </a:t>
            </a:r>
            <a:r>
              <a:rPr lang="en-IN" sz="1200" b="0" kern="1200" dirty="0">
                <a:solidFill>
                  <a:schemeClr val="tx1"/>
                </a:solidFill>
                <a:effectLst/>
                <a:latin typeface="+mn-lt"/>
                <a:ea typeface="+mn-ea"/>
                <a:cs typeface="+mn-cs"/>
              </a:rPr>
              <a:t>enhance</a:t>
            </a:r>
            <a:r>
              <a:rPr lang="en-IN" sz="1200" kern="1200">
                <a:solidFill>
                  <a:schemeClr val="tx1"/>
                </a:solidFill>
                <a:effectLst/>
                <a:latin typeface="+mn-lt"/>
                <a:ea typeface="+mn-ea"/>
                <a:cs typeface="+mn-cs"/>
              </a:rPr>
              <a:t> their environment……</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As part of the Cloud Adoption Framework, we have methodologies on governance, management, and security.</a:t>
            </a:r>
          </a:p>
          <a:p>
            <a:endParaRPr lang="en-GB" dirty="0"/>
          </a:p>
          <a:p>
            <a:r>
              <a:rPr lang="en-GB" dirty="0"/>
              <a:t>They don't only span technology considerations, but also include people and processes too, to provide a well-rounded set of guidance on successful cloud adoption.</a:t>
            </a:r>
          </a:p>
          <a:p>
            <a:endParaRPr lang="en-GB" dirty="0"/>
          </a:p>
          <a:p>
            <a:r>
              <a:rPr lang="en-GB" dirty="0"/>
              <a:t>Governance, management and security and considerations as part of the landing zone (as part of the design areas) so it’s a natural progress to enhancing these disciplines over time.</a:t>
            </a:r>
          </a:p>
          <a:p>
            <a:endParaRPr lang="en-GB" dirty="0"/>
          </a:p>
          <a:p>
            <a:r>
              <a:rPr lang="en-GB" dirty="0"/>
              <a:t>Let's see what compliant environments might look like in terms of governance, management, and security.</a:t>
            </a:r>
          </a:p>
        </p:txBody>
      </p:sp>
      <p:sp>
        <p:nvSpPr>
          <p:cNvPr id="4" name="Slide Number Placeholder 3"/>
          <p:cNvSpPr>
            <a:spLocks noGrp="1"/>
          </p:cNvSpPr>
          <p:nvPr>
            <p:ph type="sldNum" sz="quarter" idx="5"/>
          </p:nvPr>
        </p:nvSpPr>
        <p:spPr/>
        <p:txBody>
          <a:bodyPr/>
          <a:lstStyle/>
          <a:p>
            <a:fld id="{268358F0-6F6E-4229-B4E1-FAA558BBD1AB}" type="slidenum">
              <a:rPr lang="en-US" smtClean="0"/>
              <a:t>36</a:t>
            </a:fld>
            <a:endParaRPr lang="en-US"/>
          </a:p>
        </p:txBody>
      </p:sp>
    </p:spTree>
    <p:extLst>
      <p:ext uri="{BB962C8B-B14F-4D97-AF65-F5344CB8AC3E}">
        <p14:creationId xmlns:p14="http://schemas.microsoft.com/office/powerpoint/2010/main" val="1435178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achieving compliance in an operating environment across governance, management, and security considerations look like for your organization?</a:t>
            </a:r>
          </a:p>
          <a:p>
            <a:endParaRPr lang="en-US" dirty="0"/>
          </a:p>
          <a:p>
            <a:r>
              <a:rPr lang="en-US" dirty="0"/>
              <a:t>Review the main points of guidance under each methodology across Govern, Manage, and Secure.</a:t>
            </a:r>
          </a:p>
          <a:p>
            <a:endParaRPr lang="en-US" dirty="0"/>
          </a:p>
          <a:p>
            <a:r>
              <a:rPr lang="en-US" dirty="0"/>
              <a:t>Now, let's review the overall approach of each methodology, starting with Govern.</a:t>
            </a:r>
          </a:p>
          <a:p>
            <a:endParaRPr lang="en-US" dirty="0"/>
          </a:p>
          <a:p>
            <a:endParaRPr lang="en-US" dirty="0"/>
          </a:p>
          <a:p>
            <a:endParaRPr lang="en-US" dirty="0"/>
          </a:p>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37</a:t>
            </a:fld>
            <a:endParaRPr lang="en-US"/>
          </a:p>
        </p:txBody>
      </p:sp>
    </p:spTree>
    <p:extLst>
      <p:ext uri="{BB962C8B-B14F-4D97-AF65-F5344CB8AC3E}">
        <p14:creationId xmlns:p14="http://schemas.microsoft.com/office/powerpoint/2010/main" val="4173919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Corporate governance policies are formulated to detect potential problems.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five disciplines of governance are actionable—and are rolled out in governance iterations.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Cost Management - </a:t>
            </a:r>
            <a:r>
              <a:rPr lang="en-US" sz="1200" b="0" i="0" spc="0" dirty="0">
                <a:latin typeface="+mn-lt"/>
              </a:rPr>
              <a:t>Establish controls and processes to ensure proper allocation of cost across business units, implement cost guardrails, and analyze the cost of applications.</a:t>
            </a:r>
          </a:p>
          <a:p>
            <a:pPr marL="628650" lvl="1" indent="-171450">
              <a:lnSpc>
                <a:spcPts val="2353"/>
              </a:lnSpc>
              <a:buFont typeface="Arial" panose="020B0604020202020204" pitchFamily="34" charset="0"/>
              <a:buChar char="•"/>
            </a:pPr>
            <a:r>
              <a:rPr lang="en-US" sz="1200" b="0" i="0" kern="1200" dirty="0">
                <a:solidFill>
                  <a:schemeClr val="tx1"/>
                </a:solidFill>
                <a:effectLst/>
                <a:latin typeface="+mn-lt"/>
                <a:ea typeface="+mn-ea"/>
                <a:cs typeface="+mn-cs"/>
              </a:rPr>
              <a:t>Security Baseline - </a:t>
            </a:r>
            <a:r>
              <a:rPr lang="en-US" sz="1200" b="0" i="0" spc="0" dirty="0">
                <a:latin typeface="+mn-lt"/>
              </a:rPr>
              <a:t>Establish policies to protect your network, assets, and data residing on cloud provider platform(s).</a:t>
            </a:r>
          </a:p>
          <a:p>
            <a:pPr marL="628650" lvl="1" indent="-171450">
              <a:lnSpc>
                <a:spcPts val="2353"/>
              </a:lnSpc>
              <a:buFont typeface="Arial" panose="020B0604020202020204" pitchFamily="34" charset="0"/>
              <a:buChar char="•"/>
            </a:pPr>
            <a:r>
              <a:rPr lang="en-US" sz="1200" b="0" i="0" kern="1200" dirty="0">
                <a:solidFill>
                  <a:schemeClr val="tx1"/>
                </a:solidFill>
                <a:effectLst/>
                <a:latin typeface="+mn-lt"/>
                <a:ea typeface="+mn-ea"/>
                <a:cs typeface="+mn-cs"/>
              </a:rPr>
              <a:t>Resource Consistency - </a:t>
            </a:r>
            <a:r>
              <a:rPr lang="en-US" sz="1200" b="0" i="0" spc="0" dirty="0">
                <a:latin typeface="+mn-lt"/>
              </a:rPr>
              <a:t>Implement the foundation for governance best practices with correct resource organization.</a:t>
            </a:r>
          </a:p>
          <a:p>
            <a:pPr marL="628650" lvl="1" indent="-171450">
              <a:lnSpc>
                <a:spcPts val="2353"/>
              </a:lnSpc>
              <a:buFont typeface="Arial" panose="020B0604020202020204" pitchFamily="34" charset="0"/>
              <a:buChar char="•"/>
            </a:pPr>
            <a:r>
              <a:rPr lang="en-US" sz="1200" b="0" i="0" spc="0" dirty="0">
                <a:latin typeface="+mn-lt"/>
              </a:rPr>
              <a:t>Identity Baseline - Protect your data and assets in the cloud implementing identity management and access control. </a:t>
            </a:r>
          </a:p>
          <a:p>
            <a:pPr marL="628650" marR="0" lvl="1" indent="-171450" algn="l" defTabSz="914400" rtl="0" eaLnBrk="1" fontAlgn="auto" latinLnBrk="0" hangingPunct="1">
              <a:lnSpc>
                <a:spcPts val="2353"/>
              </a:lnSpc>
              <a:spcBef>
                <a:spcPts val="0"/>
              </a:spcBef>
              <a:spcAft>
                <a:spcPts val="0"/>
              </a:spcAft>
              <a:buClrTx/>
              <a:buSzTx/>
              <a:buFont typeface="Arial" panose="020B0604020202020204" pitchFamily="34" charset="0"/>
              <a:buChar char="•"/>
              <a:tabLst/>
              <a:defRPr/>
            </a:pPr>
            <a:r>
              <a:rPr lang="en-US" sz="1200" b="0" i="0" spc="0" dirty="0">
                <a:latin typeface="+mn-lt"/>
              </a:rPr>
              <a:t>Deployment Acceleration - Establish policies to govern asset configurations or deployments –manual or automated through DevOps best practices.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They help your organization manage risks—and create guardrails for your cloud adoption effort.</a:t>
            </a: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latin typeface="Segoe UI" panose="020B0502040204020203" pitchFamily="34" charset="0"/>
                <a:cs typeface="Segoe UI" panose="020B0502040204020203" pitchFamily="34" charset="0"/>
              </a:rPr>
              <a:t>Using </a:t>
            </a:r>
            <a:r>
              <a:rPr lang="en-US" sz="1200" b="0" i="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1200" b="0" i="0" dirty="0">
                <a:solidFill>
                  <a:srgbClr val="000000"/>
                </a:solidFill>
                <a:latin typeface="Segoe UI" panose="020B0502040204020203" pitchFamily="34" charset="0"/>
                <a:cs typeface="Segoe UI" panose="020B0502040204020203" pitchFamily="34" charset="0"/>
              </a:rPr>
              <a:t>guidance, your organization can modernize, while achieving your business outcomes.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Segoe"/>
                <a:ea typeface="+mn-ea"/>
                <a:cs typeface="+mn-cs"/>
              </a:rPr>
              <a:t>A cloud governance team is tasked with  in an incremental process of </a:t>
            </a:r>
            <a:r>
              <a:rPr lang="en-US" sz="1200" b="0" i="0" kern="1200" dirty="0">
                <a:solidFill>
                  <a:schemeClr val="tx1"/>
                </a:solidFill>
                <a:effectLst/>
                <a:latin typeface="+mn-lt"/>
                <a:ea typeface="+mn-ea"/>
                <a:cs typeface="+mn-cs"/>
              </a:rPr>
              <a:t>mitigating risks to business processes and technology platform with minimal interruption to cloud adoption and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Now, let's review the overall approach of each methodology, continuing with Manage.</a:t>
            </a:r>
            <a:endParaRPr lang="en-US" sz="1200" b="0" i="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endParaRPr lang="en-US" b="0" i="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kern="1200" dirty="0">
                <a:solidFill>
                  <a:schemeClr val="tx1"/>
                </a:solidFill>
                <a:effectLst/>
                <a:latin typeface="+mn-lt"/>
                <a:ea typeface="+mn-ea"/>
                <a:cs typeface="+mn-cs"/>
              </a:rPr>
              <a:t>Why we need a management baseline</a:t>
            </a:r>
          </a:p>
          <a:p>
            <a:r>
              <a:rPr lang="en-IN" sz="1200" b="0" kern="1200" dirty="0">
                <a:solidFill>
                  <a:schemeClr val="tx1"/>
                </a:solidFill>
                <a:effectLst/>
                <a:latin typeface="+mn-lt"/>
                <a:ea typeface="+mn-ea"/>
                <a:cs typeface="+mn-cs"/>
              </a:rPr>
              <a:t>A well-guided management baseline defines a set of cloud management tools and processes required to deliver your minimum commitment to operations management. It ensures a minimum set of tools and processes that should be applied to every asset in an environment.</a:t>
            </a:r>
          </a:p>
          <a:p>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Goals for management baseline</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With management baselines, you can define the set of basic tools needed for managing operations around any Azure production environment</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Focus on the minimum options and processes necessary instead of all the available options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Use the management baseline to apply resource consistency across different resources on the Azure platform </a:t>
            </a:r>
          </a:p>
          <a:p>
            <a:endParaRPr lang="en-US" b="0" dirty="0"/>
          </a:p>
          <a:p>
            <a:r>
              <a:rPr lang="en-IN" sz="1200" b="0" kern="1200" dirty="0">
                <a:solidFill>
                  <a:schemeClr val="tx1"/>
                </a:solidFill>
                <a:effectLst/>
                <a:latin typeface="+mn-lt"/>
                <a:ea typeface="+mn-ea"/>
                <a:cs typeface="+mn-cs"/>
              </a:rPr>
              <a:t>Why we need business alignments and commitments</a:t>
            </a:r>
          </a:p>
          <a:p>
            <a:r>
              <a:rPr lang="en-IN" sz="1200" b="0" kern="1200" dirty="0">
                <a:solidFill>
                  <a:schemeClr val="tx1"/>
                </a:solidFill>
                <a:effectLst/>
                <a:latin typeface="+mn-lt"/>
                <a:ea typeface="+mn-ea"/>
                <a:cs typeface="+mn-cs"/>
              </a:rPr>
              <a:t>To help support business operations, IT management delivers processes designed to minimize disruptions to those assets. When an organization moves to the cloud, management and operations shift to create an opportunity to develop tighter business alignment. Business alignment with cloud management is required to rethink commitments to operational management in partnership with the business.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1"/>
                </a:solidFill>
                <a:effectLst/>
                <a:latin typeface="+mn-lt"/>
                <a:ea typeface="+mn-ea"/>
                <a:cs typeface="+mn-cs"/>
              </a:rPr>
              <a:t>The cloud management baseline consists of three basic disciplines for cloud resource management: inventory and visibility, operational compliance, and protection and recovery. These disciplines help organizations accelerate cloud management capabilities by focusing on the minimum options necessary instead of on all of the available options.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Platform specialization is an extension beyond the standard management baseline. </a:t>
            </a:r>
            <a:r>
              <a:rPr lang="en-US" sz="1200" b="0" kern="1200" dirty="0">
                <a:solidFill>
                  <a:schemeClr val="tx1"/>
                </a:solidFill>
                <a:effectLst/>
                <a:latin typeface="+mn-lt"/>
                <a:ea typeface="+mn-ea"/>
                <a:cs typeface="+mn-cs"/>
              </a:rPr>
              <a:t>Investing in ongoing operations of a specific workload is generally reserved for mission-critical workloads</a:t>
            </a:r>
            <a:r>
              <a:rPr lang="en-IN" sz="1200" b="0" kern="1200" dirty="0">
                <a:solidFill>
                  <a:schemeClr val="tx1"/>
                </a:solidFill>
                <a:effectLst/>
                <a:latin typeface="+mn-lt"/>
                <a:ea typeface="+mn-ea"/>
                <a:cs typeface="+mn-cs"/>
              </a:rPr>
              <a:t>. </a:t>
            </a:r>
          </a:p>
          <a:p>
            <a:pPr marL="0" lvl="0" indent="0">
              <a:buFont typeface="Arial" panose="020B0604020202020204" pitchFamily="34" charset="0"/>
              <a:buNone/>
            </a:pPr>
            <a:r>
              <a:rPr lang="en-IN" sz="1200" b="0" kern="1200" dirty="0">
                <a:solidFill>
                  <a:schemeClr val="tx1"/>
                </a:solidFill>
                <a:effectLst/>
                <a:latin typeface="+mn-lt"/>
                <a:ea typeface="+mn-ea"/>
                <a:cs typeface="+mn-cs"/>
              </a:rPr>
              <a:t>Platform specialization consists of a disciplined execution of the following processes in an iterative approach:</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Improve the design of common systems (platforms) or specific workloads by considering best practices for architecture frameworks with Azure Architecture Frameworks </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Minimize business interruptions with Azure Architecture Framework by improving systems designs with scalability, availability, resiliency, security, and management</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Automate remediation and reduce the impact of interruptions; when resolution of technical debt isn't the desired approach, automated remediation is commonly the next step</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Scale changes across the environment through the service catalogue, where these catalogues can help maximize adoption and minimize maintenance overhead of any optimized platform</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Discover incremental improvements to address in the next pass of system design, automation, and scale</a:t>
            </a:r>
          </a:p>
          <a:p>
            <a:pPr marL="628650" lvl="1" indent="-171450">
              <a:buFont typeface="Arial" panose="020B0604020202020204" pitchFamily="34" charset="0"/>
              <a:buChar char="•"/>
            </a:pPr>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Workload specialization is similar in execution to platform specialization. But unlike common platforms, the specialization required by individual workloads often doesn't scale. When workload specialization is required, operational management commonly evolves beyond a central IT perspective. Invest in ongoing operations of a shared platform to distribute the investment across multiple workloads.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Workload specialization often triggers a cultural change in traditional IT build processes that focus on delivering a management baseline, enhanced baselines, and platform operations.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Apply best practices for improving the resiliency and design of a specific system with Azure Architecture Frameworks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Get the flexibility of advanced monitoring of options for monitoring performance, availability, usage, and dependencies</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Operational tasks shift to an application-development or business-unit organization</a:t>
            </a:r>
          </a:p>
          <a:p>
            <a:pPr marL="628650" lvl="1" indent="-171450">
              <a:buFont typeface="Arial" panose="020B0604020202020204" pitchFamily="34" charset="0"/>
              <a:buChar char="•"/>
            </a:pPr>
            <a:r>
              <a:rPr lang="en-IN" sz="1200" b="0" kern="1200" dirty="0">
                <a:solidFill>
                  <a:schemeClr val="tx1"/>
                </a:solidFill>
                <a:effectLst/>
                <a:latin typeface="+mn-lt"/>
                <a:ea typeface="+mn-ea"/>
                <a:cs typeface="+mn-cs"/>
              </a:rPr>
              <a:t>Application insights—to get deep insights on the specific workload around performance, availability, usage, and dependencies—are required to provide clear workload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finish our review of each methodology, ending with Secure.</a:t>
            </a:r>
            <a:endParaRPr lang="en-IN"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Manage: Conduct </a:t>
            </a:r>
            <a:r>
              <a:rPr lang="en-IN" sz="1200" kern="1200">
                <a:solidFill>
                  <a:schemeClr val="tx1"/>
                </a:solidFill>
                <a:effectLst/>
                <a:latin typeface="+mn-lt"/>
                <a:ea typeface="+mn-ea"/>
                <a:cs typeface="+mn-cs"/>
              </a:rPr>
              <a:t>operations management for cloud and hybrid solutions.</a:t>
            </a:r>
          </a:p>
          <a:p>
            <a:endParaRPr lang="en-IN"/>
          </a:p>
          <a:p>
            <a:r>
              <a:rPr lang="en-IN"/>
              <a:t>Let’s </a:t>
            </a:r>
            <a:r>
              <a:rPr lang="en-IN" dirty="0"/>
              <a:t>begin looking at what Azure landing zones are</a:t>
            </a:r>
            <a:r>
              <a:rPr lang="en-IN"/>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Security is top-of-mind for most organizations today, and should be at the center of safe, secure cloud adoption.</a:t>
            </a:r>
          </a:p>
          <a:p>
            <a:endParaRPr lang="en-US" b="0" dirty="0"/>
          </a:p>
          <a:p>
            <a:r>
              <a:rPr lang="en-US" b="0" dirty="0"/>
              <a:t>The Cloud Adoption Framework guidance for security integrates business requirements with technology decisions and processes.</a:t>
            </a:r>
          </a:p>
          <a:p>
            <a:endParaRPr lang="en-US" b="0" dirty="0"/>
          </a:p>
          <a:p>
            <a:r>
              <a:rPr lang="en-US" b="0" dirty="0"/>
              <a:t>Business alignment</a:t>
            </a:r>
          </a:p>
          <a:p>
            <a:pPr marL="171450" indent="-171450">
              <a:buFont typeface="Arial" panose="020B0604020202020204" pitchFamily="34" charset="0"/>
              <a:buChar char="•"/>
            </a:pPr>
            <a:r>
              <a:rPr lang="en-US" b="0" dirty="0"/>
              <a:t>Risk insights</a:t>
            </a:r>
          </a:p>
          <a:p>
            <a:pPr marL="171450" indent="-171450">
              <a:buFont typeface="Arial" panose="020B0604020202020204" pitchFamily="34" charset="0"/>
              <a:buChar char="•"/>
            </a:pPr>
            <a:r>
              <a:rPr lang="en-US" b="0" dirty="0"/>
              <a:t>Security integration</a:t>
            </a:r>
          </a:p>
          <a:p>
            <a:pPr marL="171450" indent="-171450">
              <a:buFont typeface="Arial" panose="020B0604020202020204" pitchFamily="34" charset="0"/>
              <a:buChar char="•"/>
            </a:pPr>
            <a:r>
              <a:rPr lang="en-US" b="0" dirty="0"/>
              <a:t>Business resilience</a:t>
            </a:r>
          </a:p>
          <a:p>
            <a:endParaRPr lang="en-US" b="0" dirty="0"/>
          </a:p>
          <a:p>
            <a:r>
              <a:rPr lang="en-US" b="0" dirty="0"/>
              <a:t>Disciplines of security</a:t>
            </a:r>
          </a:p>
          <a:p>
            <a:pPr marL="171450" indent="-171450">
              <a:buFont typeface="Arial" panose="020B0604020202020204" pitchFamily="34" charset="0"/>
              <a:buChar char="•"/>
            </a:pPr>
            <a:r>
              <a:rPr lang="en-US" b="0" dirty="0"/>
              <a:t>Access control</a:t>
            </a:r>
          </a:p>
          <a:p>
            <a:pPr marL="171450" indent="-171450">
              <a:buFont typeface="Arial" panose="020B0604020202020204" pitchFamily="34" charset="0"/>
              <a:buChar char="•"/>
            </a:pPr>
            <a:r>
              <a:rPr lang="en-US" b="0" dirty="0"/>
              <a:t>Security operations</a:t>
            </a:r>
          </a:p>
          <a:p>
            <a:pPr marL="171450" indent="-171450">
              <a:buFont typeface="Arial" panose="020B0604020202020204" pitchFamily="34" charset="0"/>
              <a:buChar char="•"/>
            </a:pPr>
            <a:r>
              <a:rPr lang="en-US" b="0" dirty="0"/>
              <a:t>Asset protection</a:t>
            </a:r>
          </a:p>
          <a:p>
            <a:pPr marL="171450" indent="-171450">
              <a:buFont typeface="Arial" panose="020B0604020202020204" pitchFamily="34" charset="0"/>
              <a:buChar char="•"/>
            </a:pPr>
            <a:r>
              <a:rPr lang="en-US" b="0" dirty="0"/>
              <a:t>Security governance</a:t>
            </a:r>
          </a:p>
          <a:p>
            <a:pPr marL="171450" indent="-171450">
              <a:buFont typeface="Arial" panose="020B0604020202020204" pitchFamily="34" charset="0"/>
              <a:buChar char="•"/>
            </a:pPr>
            <a:r>
              <a:rPr lang="en-US" b="0" dirty="0"/>
              <a:t>Innovation security</a:t>
            </a:r>
          </a:p>
          <a:p>
            <a:endParaRPr lang="en-US" b="0" dirty="0"/>
          </a:p>
          <a:p>
            <a:r>
              <a:rPr lang="en-US" b="0" dirty="0"/>
              <a:t>Let's complete the session, and look at resources that are available to help you on your cloud journey.</a:t>
            </a:r>
          </a:p>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633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What resources are available to guide you </a:t>
            </a:r>
            <a:r>
              <a:rPr lang="en-US" sz="1200" b="0" i="0" u="none" strike="noStrike" kern="1200" dirty="0">
                <a:solidFill>
                  <a:schemeClr val="tx1"/>
                </a:solidFill>
                <a:effectLst/>
                <a:latin typeface="Segoe "/>
                <a:ea typeface="+mn-ea"/>
                <a:cs typeface="+mn-cs"/>
              </a:rPr>
              <a:t>and your organization </a:t>
            </a:r>
            <a:r>
              <a:rPr lang="en-US" sz="1200" b="0" i="0" u="none" strike="noStrike" kern="1200">
                <a:solidFill>
                  <a:schemeClr val="tx1"/>
                </a:solidFill>
                <a:effectLst/>
                <a:latin typeface="Segoe "/>
                <a:ea typeface="+mn-ea"/>
                <a:cs typeface="+mn-cs"/>
              </a:rPr>
              <a:t>in designing and building your solution offerings?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Review the next steps customers can take to read documentation on Azure landing zones and find partner solutions for landing zone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Thank you</a:t>
            </a:r>
            <a:r>
              <a:rPr lang="en-US" sz="1200" b="0" i="0" u="none" strike="noStrike" kern="1200" dirty="0">
                <a:solidFill>
                  <a:schemeClr val="tx1"/>
                </a:solidFill>
                <a:effectLst/>
                <a:latin typeface="Segoe "/>
                <a:ea typeface="+mn-ea"/>
                <a:cs typeface="+mn-cs"/>
              </a:rPr>
              <a:t>!</a:t>
            </a:r>
            <a:endParaRPr lang="en-US"/>
          </a:p>
          <a:p>
            <a:endParaRPr lang="en-US"/>
          </a:p>
        </p:txBody>
      </p:sp>
    </p:spTree>
    <p:extLst>
      <p:ext uri="{BB962C8B-B14F-4D97-AF65-F5344CB8AC3E}">
        <p14:creationId xmlns:p14="http://schemas.microsoft.com/office/powerpoint/2010/main" val="610573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how cloud operating models define how cloud environments are used, lets now look at how we define the foundations of those environments with landing zones.</a:t>
            </a:r>
          </a:p>
          <a:p>
            <a:endParaRPr lang="en-US"/>
          </a:p>
          <a:p>
            <a:r>
              <a:rPr lang="en-US"/>
              <a:t>Azure landing zones are a key element of a successful cloud adoption journey as they establish the platform components that help organizations safely, and successfully migrate and innovate in the cloud.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a:t>
            </a:r>
            <a:r>
              <a:rPr lang="en-GB" dirty="0"/>
              <a:t>. Let's look at what purpose they serve.</a:t>
            </a:r>
            <a:endParaRPr lang="en-GB"/>
          </a:p>
        </p:txBody>
      </p:sp>
      <p:sp>
        <p:nvSpPr>
          <p:cNvPr id="4" name="Slide Number Placeholder 3"/>
          <p:cNvSpPr>
            <a:spLocks noGrp="1"/>
          </p:cNvSpPr>
          <p:nvPr>
            <p:ph type="sldNum" sz="quarter" idx="5"/>
          </p:nvPr>
        </p:nvSpPr>
        <p:spPr/>
        <p:txBody>
          <a:bodyPr/>
          <a:lstStyle/>
          <a:p>
            <a:fld id="{268358F0-6F6E-4229-B4E1-FAA558BBD1AB}" type="slidenum">
              <a:rPr lang="en-US" smtClean="0"/>
              <a:t>6</a:t>
            </a:fld>
            <a:endParaRPr lang="en-US"/>
          </a:p>
        </p:txBody>
      </p:sp>
    </p:spTree>
    <p:extLst>
      <p:ext uri="{BB962C8B-B14F-4D97-AF65-F5344CB8AC3E}">
        <p14:creationId xmlns:p14="http://schemas.microsoft.com/office/powerpoint/2010/main" val="1653837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is intended to help start an environment build from strong foundations.</a:t>
            </a:r>
          </a:p>
          <a:p>
            <a:endParaRPr lang="en-US" dirty="0"/>
          </a:p>
          <a:p>
            <a:r>
              <a:rPr lang="en-US" dirty="0"/>
              <a:t>Best practices</a:t>
            </a:r>
          </a:p>
          <a:p>
            <a:endParaRPr lang="en-US" dirty="0"/>
          </a:p>
          <a:p>
            <a:r>
              <a:rPr lang="en-US" dirty="0"/>
              <a:t>Repeatable to ensure standardization</a:t>
            </a:r>
          </a:p>
          <a:p>
            <a:endParaRPr lang="en-US" dirty="0"/>
          </a:p>
          <a:p>
            <a:r>
              <a:rPr lang="en-US" dirty="0"/>
              <a:t>Consider technical skills of the team and their learning plans as part of the decisions you take in planning your landing zone.</a:t>
            </a:r>
          </a:p>
          <a:p>
            <a:endParaRPr lang="en-US" dirty="0"/>
          </a:p>
          <a:p>
            <a:r>
              <a:rPr lang="en-US" dirty="0"/>
              <a:t>Let's look at the benefits landing zones can provide for your organization.</a:t>
            </a:r>
          </a:p>
        </p:txBody>
      </p:sp>
      <p:sp>
        <p:nvSpPr>
          <p:cNvPr id="4" name="Slide Number Placeholder 3"/>
          <p:cNvSpPr>
            <a:spLocks noGrp="1"/>
          </p:cNvSpPr>
          <p:nvPr>
            <p:ph type="sldNum" sz="quarter" idx="5"/>
          </p:nvPr>
        </p:nvSpPr>
        <p:spPr/>
        <p:txBody>
          <a:bodyPr/>
          <a:lstStyle/>
          <a:p>
            <a:fld id="{268358F0-6F6E-4229-B4E1-FAA558BBD1AB}" type="slidenum">
              <a:rPr lang="en-US" smtClean="0"/>
              <a:t>7</a:t>
            </a:fld>
            <a:endParaRPr lang="en-US"/>
          </a:p>
        </p:txBody>
      </p:sp>
    </p:spTree>
    <p:extLst>
      <p:ext uri="{BB962C8B-B14F-4D97-AF65-F5344CB8AC3E}">
        <p14:creationId xmlns:p14="http://schemas.microsoft.com/office/powerpoint/2010/main" val="3696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fld id="{268358F0-6F6E-4229-B4E1-FAA558BBD1AB}" type="slidenum">
              <a:rPr lang="en-US" smtClean="0"/>
              <a:t>8</a:t>
            </a:fld>
            <a:endParaRPr lang="en-US"/>
          </a:p>
        </p:txBody>
      </p:sp>
    </p:spTree>
    <p:extLst>
      <p:ext uri="{BB962C8B-B14F-4D97-AF65-F5344CB8AC3E}">
        <p14:creationId xmlns:p14="http://schemas.microsoft.com/office/powerpoint/2010/main" val="257390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dirty="0">
                <a:solidFill>
                  <a:srgbClr val="171717"/>
                </a:solidFill>
                <a:effectLst/>
                <a:latin typeface="Segoe UI" panose="020B0502040204020203" pitchFamily="34" charset="0"/>
              </a:rPr>
              <a:t>Proper tenant creation, enrolment, and billing setup are important early steps.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dirty="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dirty="0">
                <a:effectLst/>
              </a:rPr>
              <a:t>As cloud adoption scales, considerations for subscription design and management group hierarchy have an impact on governance, operations management, and adoption patterns.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dirty="0">
                <a:solidFill>
                  <a:srgbClr val="171717"/>
                </a:solidFill>
                <a:effectLst/>
                <a:latin typeface="Segoe UI" panose="020B0502040204020203" pitchFamily="34" charset="0"/>
              </a:rPr>
              <a:t>Networking and connectivity decisions are an equally important foundational aspect of any cloud architecture.</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dirty="0">
                <a:solidFill>
                  <a:srgbClr val="171717"/>
                </a:solidFill>
                <a:effectLst/>
                <a:latin typeface="Segoe UI" panose="020B0502040204020203" pitchFamily="34" charset="0"/>
              </a:rPr>
              <a:t>Implement controls and process to protect your cloud environments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dirty="0">
                <a:solidFill>
                  <a:srgbClr val="171717"/>
                </a:solidFill>
                <a:effectLst/>
                <a:latin typeface="Segoe UI" panose="020B0502040204020203" pitchFamily="34" charset="0"/>
              </a:rPr>
              <a:t>Automate auditing and enforcement of governance policies.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dirty="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dirty="0">
                <a:solidFill>
                  <a:srgbClr val="171717"/>
                </a:solidFill>
                <a:effectLst/>
                <a:latin typeface="Segoe UI" panose="020B0502040204020203" pitchFamily="34" charset="0"/>
              </a:rPr>
              <a:t>Align the best tools and templates to deploy your landing zones and supporting resources.</a:t>
            </a: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dirty="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dirty="0"/>
          </a:p>
          <a:p>
            <a:endParaRPr lang="en-US"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23-Jun-22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52400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5082901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461619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39727633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7828052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990578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30848042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394195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5944446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5320823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081839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61725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1178693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51434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6319748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759986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459190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3608429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194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492246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1005882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725337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0818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8836195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234481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8607498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6766940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1" y="3933603"/>
            <a:ext cx="7116725" cy="2006453"/>
          </a:xfrm>
        </p:spPr>
        <p:txBody>
          <a:bodyPr anchor="t" anchorCtr="0">
            <a:noAutofit/>
          </a:bodyPr>
          <a:lstStyle>
            <a:lvl1pPr marL="0" indent="0">
              <a:spcAft>
                <a:spcPts val="1200"/>
              </a:spcAft>
              <a:buNone/>
              <a:defRPr sz="20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0" y="3933603"/>
            <a:ext cx="3643423" cy="492443"/>
          </a:xfrm>
        </p:spPr>
        <p:txBody>
          <a:bodyPr anchor="t" anchorCtr="0">
            <a:noAutofit/>
          </a:bodyPr>
          <a:lstStyle>
            <a:lvl1pPr marL="0" indent="0">
              <a:spcAft>
                <a:spcPts val="1200"/>
              </a:spcAft>
              <a:buNone/>
              <a:defRPr sz="2000">
                <a:latin typeface="+mj-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880455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1921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1418149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1340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0904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7357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79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878245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9372217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880733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99193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708984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810058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58347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6852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666596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07610513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9112405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543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645825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3495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478927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08381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233194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9434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40462230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978359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5489811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32925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17366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606766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9887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539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674786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10319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499137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9030629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67184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1571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854201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1988399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4212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03716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0089486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98540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035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36187492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895109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C26E514D-8AB8-4BDB-8B21-573BB18482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8"/>
            <a:ext cx="3400425" cy="6753225"/>
          </a:xfrm>
          <a:prstGeom prst="rect">
            <a:avLst/>
          </a:prstGeom>
        </p:spPr>
      </p:pic>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205888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789925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015302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922971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7335719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0692192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191343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671612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20397752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9627693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156812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ED272C83-CBDE-4ED5-8AC1-1047D60216C9}"/>
              </a:ext>
            </a:extLst>
          </p:cNvPr>
          <p:cNvSpPr>
            <a:spLocks noGrp="1"/>
          </p:cNvSpPr>
          <p:nvPr>
            <p:ph sz="quarter" idx="11"/>
          </p:nvPr>
        </p:nvSpPr>
        <p:spPr>
          <a:xfrm>
            <a:off x="455613" y="4298950"/>
            <a:ext cx="1693862" cy="88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3BC683C-8917-4EDF-9B55-8A68A163DB75}"/>
              </a:ext>
            </a:extLst>
          </p:cNvPr>
          <p:cNvSpPr>
            <a:spLocks noGrp="1"/>
          </p:cNvSpPr>
          <p:nvPr>
            <p:ph sz="quarter" idx="12"/>
          </p:nvPr>
        </p:nvSpPr>
        <p:spPr>
          <a:xfrm>
            <a:off x="455613" y="1812925"/>
            <a:ext cx="2239962" cy="189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41607F5B-30AA-400F-AA4F-F24036D6B260}"/>
              </a:ext>
            </a:extLst>
          </p:cNvPr>
          <p:cNvSpPr>
            <a:spLocks noGrp="1"/>
          </p:cNvSpPr>
          <p:nvPr>
            <p:ph sz="quarter" idx="13"/>
          </p:nvPr>
        </p:nvSpPr>
        <p:spPr>
          <a:xfrm>
            <a:off x="3305175" y="1812925"/>
            <a:ext cx="1652588" cy="1443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E57DE557-ED21-4292-87B1-1555889B4063}"/>
              </a:ext>
            </a:extLst>
          </p:cNvPr>
          <p:cNvSpPr>
            <a:spLocks noGrp="1"/>
          </p:cNvSpPr>
          <p:nvPr>
            <p:ph sz="quarter" idx="14"/>
          </p:nvPr>
        </p:nvSpPr>
        <p:spPr>
          <a:xfrm>
            <a:off x="5278438" y="1812925"/>
            <a:ext cx="1009650" cy="129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2FAD2A0A-F901-4EA4-942A-9CA39D9C8BAE}"/>
              </a:ext>
            </a:extLst>
          </p:cNvPr>
          <p:cNvSpPr>
            <a:spLocks noGrp="1"/>
          </p:cNvSpPr>
          <p:nvPr>
            <p:ph sz="quarter" idx="15"/>
          </p:nvPr>
        </p:nvSpPr>
        <p:spPr>
          <a:xfrm>
            <a:off x="6608763" y="1812925"/>
            <a:ext cx="1893887"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7BC6EC7B-B372-48DD-8DA5-36275C932FF2}"/>
              </a:ext>
            </a:extLst>
          </p:cNvPr>
          <p:cNvSpPr>
            <a:spLocks noGrp="1"/>
          </p:cNvSpPr>
          <p:nvPr>
            <p:ph sz="quarter" idx="16"/>
          </p:nvPr>
        </p:nvSpPr>
        <p:spPr>
          <a:xfrm>
            <a:off x="9031288" y="1812925"/>
            <a:ext cx="2262187" cy="817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1879B22E-D93E-4C62-BC1C-EA4A746E5546}"/>
              </a:ext>
            </a:extLst>
          </p:cNvPr>
          <p:cNvSpPr>
            <a:spLocks noGrp="1"/>
          </p:cNvSpPr>
          <p:nvPr>
            <p:ph sz="quarter" idx="17"/>
          </p:nvPr>
        </p:nvSpPr>
        <p:spPr>
          <a:xfrm>
            <a:off x="3224213" y="4459288"/>
            <a:ext cx="15398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E7F5BFAD-0CCA-4DED-B0DC-3FD8F4A5CA28}"/>
              </a:ext>
            </a:extLst>
          </p:cNvPr>
          <p:cNvSpPr>
            <a:spLocks noGrp="1"/>
          </p:cNvSpPr>
          <p:nvPr>
            <p:ph sz="quarter" idx="18"/>
          </p:nvPr>
        </p:nvSpPr>
        <p:spPr>
          <a:xfrm>
            <a:off x="5838825" y="4298950"/>
            <a:ext cx="2198688" cy="1139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01D5C31A-34DD-4F67-A51B-3083BF99EE3A}"/>
              </a:ext>
              <a:ext uri="{C183D7F6-B498-43B3-948B-1728B52AA6E4}">
                <adec:decorative xmlns:adec="http://schemas.microsoft.com/office/drawing/2017/decorative" val="1"/>
              </a:ext>
            </a:extLst>
          </p:cNvPr>
          <p:cNvSpPr/>
          <p:nvPr userDrawn="1"/>
        </p:nvSpPr>
        <p:spPr>
          <a:xfrm>
            <a:off x="1053075"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360E35C2-F133-4342-82E7-08CB86A2A6BC}"/>
              </a:ext>
              <a:ext uri="{C183D7F6-B498-43B3-948B-1728B52AA6E4}">
                <adec:decorative xmlns:adec="http://schemas.microsoft.com/office/drawing/2017/decorative" val="1"/>
              </a:ext>
            </a:extLst>
          </p:cNvPr>
          <p:cNvSpPr/>
          <p:nvPr userDrawn="1"/>
        </p:nvSpPr>
        <p:spPr>
          <a:xfrm>
            <a:off x="1053076"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E5A05395-6A82-4B73-99A5-E20207CBA8F6}"/>
              </a:ext>
              <a:ext uri="{C183D7F6-B498-43B3-948B-1728B52AA6E4}">
                <adec:decorative xmlns:adec="http://schemas.microsoft.com/office/drawing/2017/decorative" val="1"/>
              </a:ext>
            </a:extLst>
          </p:cNvPr>
          <p:cNvSpPr/>
          <p:nvPr userDrawn="1"/>
        </p:nvSpPr>
        <p:spPr>
          <a:xfrm>
            <a:off x="358928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E58F6A01-1545-4A52-8948-7658E603C678}"/>
              </a:ext>
              <a:ext uri="{C183D7F6-B498-43B3-948B-1728B52AA6E4}">
                <adec:decorative xmlns:adec="http://schemas.microsoft.com/office/drawing/2017/decorative" val="1"/>
              </a:ext>
            </a:extLst>
          </p:cNvPr>
          <p:cNvSpPr/>
          <p:nvPr userDrawn="1"/>
        </p:nvSpPr>
        <p:spPr>
          <a:xfrm>
            <a:off x="612549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760DEB95-62C5-4693-893F-54FDA10283A4}"/>
              </a:ext>
              <a:ext uri="{C183D7F6-B498-43B3-948B-1728B52AA6E4}">
                <adec:decorative xmlns:adec="http://schemas.microsoft.com/office/drawing/2017/decorative" val="1"/>
              </a:ext>
            </a:extLst>
          </p:cNvPr>
          <p:cNvSpPr/>
          <p:nvPr userDrawn="1"/>
        </p:nvSpPr>
        <p:spPr>
          <a:xfrm>
            <a:off x="8661701"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D45FD889-A201-4AED-A0EE-C4F9C320A8ED}"/>
              </a:ext>
              <a:ext uri="{C183D7F6-B498-43B3-948B-1728B52AA6E4}">
                <adec:decorative xmlns:adec="http://schemas.microsoft.com/office/drawing/2017/decorative" val="1"/>
              </a:ext>
            </a:extLst>
          </p:cNvPr>
          <p:cNvSpPr/>
          <p:nvPr userDrawn="1"/>
        </p:nvSpPr>
        <p:spPr>
          <a:xfrm>
            <a:off x="6125492"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spcAft>
                <a:spcPts val="600"/>
              </a:spcAft>
            </a:pP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54581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F786FAEF-5572-485F-B70A-333585FD83F1}"/>
              </a:ext>
            </a:extLst>
          </p:cNvPr>
          <p:cNvSpPr>
            <a:spLocks noGrp="1"/>
          </p:cNvSpPr>
          <p:nvPr>
            <p:ph sz="quarter" idx="10"/>
          </p:nvPr>
        </p:nvSpPr>
        <p:spPr>
          <a:xfrm>
            <a:off x="571500" y="1328738"/>
            <a:ext cx="1671638" cy="928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B2B58C6-8112-4C33-8A23-7BAC1D30FA80}"/>
              </a:ext>
            </a:extLst>
          </p:cNvPr>
          <p:cNvSpPr>
            <a:spLocks noGrp="1"/>
          </p:cNvSpPr>
          <p:nvPr>
            <p:ph sz="quarter" idx="11"/>
          </p:nvPr>
        </p:nvSpPr>
        <p:spPr>
          <a:xfrm>
            <a:off x="2571750" y="1328738"/>
            <a:ext cx="200025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28C83710-2C5B-4F14-94B1-6E4716F81869}"/>
              </a:ext>
            </a:extLst>
          </p:cNvPr>
          <p:cNvSpPr>
            <a:spLocks noGrp="1"/>
          </p:cNvSpPr>
          <p:nvPr>
            <p:ph sz="quarter" idx="12"/>
          </p:nvPr>
        </p:nvSpPr>
        <p:spPr>
          <a:xfrm>
            <a:off x="4900613" y="1328738"/>
            <a:ext cx="1195387" cy="928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9572292-10CD-44E4-AA48-136F41497B5C}"/>
              </a:ext>
            </a:extLst>
          </p:cNvPr>
          <p:cNvSpPr>
            <a:spLocks noGrp="1"/>
          </p:cNvSpPr>
          <p:nvPr>
            <p:ph sz="quarter" idx="13"/>
          </p:nvPr>
        </p:nvSpPr>
        <p:spPr>
          <a:xfrm>
            <a:off x="6629400" y="1328738"/>
            <a:ext cx="1643063" cy="70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6753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D42D4B2F-E81F-45D4-819B-880A601FFC04}"/>
              </a:ext>
            </a:extLst>
          </p:cNvPr>
          <p:cNvSpPr>
            <a:spLocks noGrp="1"/>
          </p:cNvSpPr>
          <p:nvPr>
            <p:ph sz="quarter" idx="11"/>
          </p:nvPr>
        </p:nvSpPr>
        <p:spPr>
          <a:xfrm>
            <a:off x="1058863" y="4395788"/>
            <a:ext cx="1747837" cy="65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DC176B5-02A4-4F38-8D11-42787B6B3A3D}"/>
              </a:ext>
            </a:extLst>
          </p:cNvPr>
          <p:cNvSpPr>
            <a:spLocks noGrp="1"/>
          </p:cNvSpPr>
          <p:nvPr>
            <p:ph sz="quarter" idx="12"/>
          </p:nvPr>
        </p:nvSpPr>
        <p:spPr>
          <a:xfrm>
            <a:off x="3063875" y="4283075"/>
            <a:ext cx="1266825" cy="769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34918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250D82DA-F74F-4EFB-A0CB-2550CAF4F8AF}"/>
              </a:ext>
            </a:extLst>
          </p:cNvPr>
          <p:cNvSpPr>
            <a:spLocks noGrp="1"/>
          </p:cNvSpPr>
          <p:nvPr>
            <p:ph sz="quarter" idx="10"/>
          </p:nvPr>
        </p:nvSpPr>
        <p:spPr>
          <a:xfrm>
            <a:off x="914400" y="1671638"/>
            <a:ext cx="1914525" cy="1271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190CC6ED-289E-4E51-B32D-B10673EAFFC5}"/>
              </a:ext>
            </a:extLst>
          </p:cNvPr>
          <p:cNvSpPr>
            <a:spLocks noGrp="1"/>
          </p:cNvSpPr>
          <p:nvPr>
            <p:ph sz="quarter" idx="11"/>
          </p:nvPr>
        </p:nvSpPr>
        <p:spPr>
          <a:xfrm>
            <a:off x="3286125" y="1528763"/>
            <a:ext cx="1914525" cy="1414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Rounded Corners 4">
            <a:extLst>
              <a:ext uri="{FF2B5EF4-FFF2-40B4-BE49-F238E27FC236}">
                <a16:creationId xmlns:a16="http://schemas.microsoft.com/office/drawing/2014/main" id="{1F76E7EA-9EEB-4984-BBD3-07EC4FC22FE8}"/>
              </a:ext>
              <a:ext uri="{C183D7F6-B498-43B3-948B-1728B52AA6E4}">
                <adec:decorative xmlns:adec="http://schemas.microsoft.com/office/drawing/2017/decorative" val="1"/>
              </a:ext>
            </a:extLst>
          </p:cNvPr>
          <p:cNvSpPr/>
          <p:nvPr userDrawn="1"/>
        </p:nvSpPr>
        <p:spPr bwMode="auto">
          <a:xfrm>
            <a:off x="6354762" y="1655179"/>
            <a:ext cx="6076447" cy="3715473"/>
          </a:xfrm>
          <a:prstGeom prst="roundRect">
            <a:avLst>
              <a:gd name="adj" fmla="val 2670"/>
            </a:avLst>
          </a:prstGeom>
          <a:solidFill>
            <a:srgbClr val="000000"/>
          </a:solidFill>
          <a:ln>
            <a:noFill/>
            <a:headEnd type="none" w="med" len="med"/>
            <a:tailEnd type="none" w="med" len="med"/>
          </a:ln>
          <a:effectLst>
            <a:outerShdw blurRad="177800" algn="ctr" rotWithShape="0">
              <a:prstClr val="black">
                <a:alpha val="4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99059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8DE3DCDE-0A14-4134-B404-E8FDD652D0C0}"/>
              </a:ext>
            </a:extLst>
          </p:cNvPr>
          <p:cNvSpPr>
            <a:spLocks noGrp="1"/>
          </p:cNvSpPr>
          <p:nvPr>
            <p:ph sz="quarter" idx="11"/>
          </p:nvPr>
        </p:nvSpPr>
        <p:spPr>
          <a:xfrm>
            <a:off x="1614488" y="4035425"/>
            <a:ext cx="2214562"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22864EE-3ABF-4DC6-9795-735EC4CAAB8B}"/>
              </a:ext>
            </a:extLst>
          </p:cNvPr>
          <p:cNvSpPr>
            <a:spLocks noGrp="1"/>
          </p:cNvSpPr>
          <p:nvPr>
            <p:ph sz="quarter" idx="12"/>
          </p:nvPr>
        </p:nvSpPr>
        <p:spPr>
          <a:xfrm>
            <a:off x="4114800" y="4035425"/>
            <a:ext cx="2486025" cy="89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6F51F03-613A-4346-A9AB-4BA9E84BC07A}"/>
              </a:ext>
              <a:ext uri="{C183D7F6-B498-43B3-948B-1728B52AA6E4}">
                <adec:decorative xmlns:adec="http://schemas.microsoft.com/office/drawing/2017/decorative" val="1"/>
              </a:ext>
            </a:extLst>
          </p:cNvPr>
          <p:cNvSpPr/>
          <p:nvPr userDrawn="1"/>
        </p:nvSpPr>
        <p:spPr bwMode="auto">
          <a:xfrm>
            <a:off x="427038" y="5160963"/>
            <a:ext cx="5691187" cy="138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03036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Content Placeholder 3">
            <a:extLst>
              <a:ext uri="{FF2B5EF4-FFF2-40B4-BE49-F238E27FC236}">
                <a16:creationId xmlns:a16="http://schemas.microsoft.com/office/drawing/2014/main" id="{EE8E5863-2172-4404-8BBB-86E34CD9C3B9}"/>
              </a:ext>
            </a:extLst>
          </p:cNvPr>
          <p:cNvSpPr>
            <a:spLocks noGrp="1"/>
          </p:cNvSpPr>
          <p:nvPr>
            <p:ph sz="quarter" idx="11"/>
          </p:nvPr>
        </p:nvSpPr>
        <p:spPr>
          <a:xfrm>
            <a:off x="900113" y="1563688"/>
            <a:ext cx="1193800"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759737E-7633-4EA8-8AFC-7089FFAB2F06}"/>
              </a:ext>
            </a:extLst>
          </p:cNvPr>
          <p:cNvSpPr>
            <a:spLocks noGrp="1"/>
          </p:cNvSpPr>
          <p:nvPr>
            <p:ph sz="quarter" idx="12"/>
          </p:nvPr>
        </p:nvSpPr>
        <p:spPr>
          <a:xfrm>
            <a:off x="2316163" y="1563688"/>
            <a:ext cx="11938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2E45452-9183-446D-9B17-F17E964FC252}"/>
              </a:ext>
            </a:extLst>
          </p:cNvPr>
          <p:cNvSpPr>
            <a:spLocks noGrp="1"/>
          </p:cNvSpPr>
          <p:nvPr>
            <p:ph sz="quarter" idx="13"/>
          </p:nvPr>
        </p:nvSpPr>
        <p:spPr>
          <a:xfrm>
            <a:off x="3732213" y="1563688"/>
            <a:ext cx="1444625"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FEF5A026-61FA-4D86-BED1-159340C72776}"/>
              </a:ext>
            </a:extLst>
          </p:cNvPr>
          <p:cNvSpPr>
            <a:spLocks noGrp="1"/>
          </p:cNvSpPr>
          <p:nvPr>
            <p:ph sz="quarter" idx="14"/>
          </p:nvPr>
        </p:nvSpPr>
        <p:spPr>
          <a:xfrm>
            <a:off x="5399088" y="1460500"/>
            <a:ext cx="809625"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F57E705F-F305-4575-915A-87E935689ED6}"/>
              </a:ext>
            </a:extLst>
          </p:cNvPr>
          <p:cNvSpPr>
            <a:spLocks noGrp="1"/>
          </p:cNvSpPr>
          <p:nvPr>
            <p:ph sz="quarter" idx="15"/>
          </p:nvPr>
        </p:nvSpPr>
        <p:spPr>
          <a:xfrm>
            <a:off x="6592888" y="1460500"/>
            <a:ext cx="1371600"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426A57AD-F477-4875-AAF1-43823EE3B026}"/>
              </a:ext>
            </a:extLst>
          </p:cNvPr>
          <p:cNvSpPr>
            <a:spLocks noGrp="1"/>
          </p:cNvSpPr>
          <p:nvPr>
            <p:ph sz="quarter" idx="16"/>
          </p:nvPr>
        </p:nvSpPr>
        <p:spPr>
          <a:xfrm>
            <a:off x="8097838" y="1460500"/>
            <a:ext cx="1252537" cy="53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78D09F95-0BC9-4CD0-A188-0B27062645D6}"/>
              </a:ext>
            </a:extLst>
          </p:cNvPr>
          <p:cNvSpPr>
            <a:spLocks noGrp="1"/>
          </p:cNvSpPr>
          <p:nvPr>
            <p:ph sz="quarter" idx="17"/>
          </p:nvPr>
        </p:nvSpPr>
        <p:spPr>
          <a:xfrm>
            <a:off x="9875838" y="1460500"/>
            <a:ext cx="1444625" cy="633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2F1D8748-51C2-4DCD-AC9F-283D16A068E1}"/>
              </a:ext>
            </a:extLst>
          </p:cNvPr>
          <p:cNvSpPr>
            <a:spLocks noGrp="1"/>
          </p:cNvSpPr>
          <p:nvPr>
            <p:ph sz="quarter" idx="18"/>
          </p:nvPr>
        </p:nvSpPr>
        <p:spPr>
          <a:xfrm>
            <a:off x="900113" y="3200400"/>
            <a:ext cx="1709737" cy="72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DA360C6D-4D57-492C-9571-6A4A51D9308C}"/>
              </a:ext>
            </a:extLst>
          </p:cNvPr>
          <p:cNvSpPr>
            <a:spLocks noGrp="1"/>
          </p:cNvSpPr>
          <p:nvPr>
            <p:ph sz="quarter" idx="19"/>
          </p:nvPr>
        </p:nvSpPr>
        <p:spPr>
          <a:xfrm>
            <a:off x="3289300" y="3200400"/>
            <a:ext cx="1444625" cy="92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9CC48C6A-C02B-42B8-923B-DE3E0D28D0C7}"/>
              </a:ext>
            </a:extLst>
          </p:cNvPr>
          <p:cNvSpPr>
            <a:spLocks noGrp="1"/>
          </p:cNvSpPr>
          <p:nvPr>
            <p:ph sz="quarter" idx="20"/>
          </p:nvPr>
        </p:nvSpPr>
        <p:spPr>
          <a:xfrm>
            <a:off x="5176838" y="3038475"/>
            <a:ext cx="1592262" cy="109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7535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021396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950661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022703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50888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6797539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AD9CF7D0-C793-41AE-BE5B-52C1ECF9F580}"/>
              </a:ext>
            </a:extLst>
          </p:cNvPr>
          <p:cNvSpPr>
            <a:spLocks noGrp="1"/>
          </p:cNvSpPr>
          <p:nvPr>
            <p:ph sz="quarter" idx="10"/>
          </p:nvPr>
        </p:nvSpPr>
        <p:spPr>
          <a:xfrm>
            <a:off x="609600" y="1411288"/>
            <a:ext cx="1363663"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7968E44-75FE-4ED3-A5AA-46831BB2D03C}"/>
              </a:ext>
            </a:extLst>
          </p:cNvPr>
          <p:cNvSpPr>
            <a:spLocks noGrp="1"/>
          </p:cNvSpPr>
          <p:nvPr>
            <p:ph sz="quarter" idx="11"/>
          </p:nvPr>
        </p:nvSpPr>
        <p:spPr>
          <a:xfrm>
            <a:off x="2246313" y="1411288"/>
            <a:ext cx="1363662"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30B423E-0FDC-4D68-97C0-B832422213DA}"/>
              </a:ext>
            </a:extLst>
          </p:cNvPr>
          <p:cNvSpPr>
            <a:spLocks noGrp="1"/>
          </p:cNvSpPr>
          <p:nvPr>
            <p:ph sz="quarter" idx="12"/>
          </p:nvPr>
        </p:nvSpPr>
        <p:spPr>
          <a:xfrm>
            <a:off x="4122738" y="1411288"/>
            <a:ext cx="1973262" cy="115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8B96867-9937-47B2-949B-FB4DFD0A2F49}"/>
              </a:ext>
            </a:extLst>
          </p:cNvPr>
          <p:cNvSpPr>
            <a:spLocks noGrp="1"/>
          </p:cNvSpPr>
          <p:nvPr>
            <p:ph sz="quarter" idx="13"/>
          </p:nvPr>
        </p:nvSpPr>
        <p:spPr>
          <a:xfrm>
            <a:off x="6608763" y="1411288"/>
            <a:ext cx="1331912" cy="1027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3EC395F-5D0B-404A-AA20-D2CFA106431B}"/>
              </a:ext>
            </a:extLst>
          </p:cNvPr>
          <p:cNvSpPr>
            <a:spLocks noGrp="1"/>
          </p:cNvSpPr>
          <p:nvPr>
            <p:ph sz="quarter" idx="14"/>
          </p:nvPr>
        </p:nvSpPr>
        <p:spPr>
          <a:xfrm>
            <a:off x="8453438" y="1282700"/>
            <a:ext cx="1492250" cy="979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19B4F47-2D03-43B4-8772-71CCE9CB17D9}"/>
              </a:ext>
            </a:extLst>
          </p:cNvPr>
          <p:cNvSpPr>
            <a:spLocks noGrp="1"/>
          </p:cNvSpPr>
          <p:nvPr>
            <p:ph sz="quarter" idx="15"/>
          </p:nvPr>
        </p:nvSpPr>
        <p:spPr>
          <a:xfrm>
            <a:off x="609600" y="3111500"/>
            <a:ext cx="1636713"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756BC3B2-DDCB-4AAA-ACC1-A67E04DDC229}"/>
              </a:ext>
            </a:extLst>
          </p:cNvPr>
          <p:cNvSpPr>
            <a:spLocks noGrp="1"/>
          </p:cNvSpPr>
          <p:nvPr>
            <p:ph sz="quarter" idx="16"/>
          </p:nvPr>
        </p:nvSpPr>
        <p:spPr>
          <a:xfrm>
            <a:off x="2598738" y="3111500"/>
            <a:ext cx="1011237"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9D90EA2-1BAD-4AD7-878F-05B03A87AD4B}"/>
              </a:ext>
            </a:extLst>
          </p:cNvPr>
          <p:cNvSpPr>
            <a:spLocks noGrp="1"/>
          </p:cNvSpPr>
          <p:nvPr>
            <p:ph sz="quarter" idx="17"/>
          </p:nvPr>
        </p:nvSpPr>
        <p:spPr>
          <a:xfrm>
            <a:off x="4235450" y="3111500"/>
            <a:ext cx="1508125" cy="117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6D0C7FCC-FAD4-4D48-9020-8212BE98993E}"/>
              </a:ext>
            </a:extLst>
          </p:cNvPr>
          <p:cNvSpPr>
            <a:spLocks noGrp="1"/>
          </p:cNvSpPr>
          <p:nvPr>
            <p:ph sz="quarter" idx="18"/>
          </p:nvPr>
        </p:nvSpPr>
        <p:spPr>
          <a:xfrm>
            <a:off x="6369050" y="3271838"/>
            <a:ext cx="2084388" cy="1179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8356C147-BB8F-4628-9707-4C461896AA93}"/>
              </a:ext>
            </a:extLst>
          </p:cNvPr>
          <p:cNvSpPr>
            <a:spLocks noGrp="1"/>
          </p:cNvSpPr>
          <p:nvPr>
            <p:ph sz="quarter" idx="19"/>
          </p:nvPr>
        </p:nvSpPr>
        <p:spPr>
          <a:xfrm>
            <a:off x="8920163" y="3271838"/>
            <a:ext cx="1779587" cy="97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DCD7205-D1DA-4E5D-A680-921154DB035A}"/>
              </a:ext>
            </a:extLst>
          </p:cNvPr>
          <p:cNvSpPr>
            <a:spLocks noGrp="1"/>
          </p:cNvSpPr>
          <p:nvPr>
            <p:ph sz="quarter" idx="20"/>
          </p:nvPr>
        </p:nvSpPr>
        <p:spPr>
          <a:xfrm>
            <a:off x="1058863" y="4829175"/>
            <a:ext cx="1539875" cy="85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3B2DE612-7E7C-42AF-B8EE-277BA3A8FEF4}"/>
              </a:ext>
            </a:extLst>
          </p:cNvPr>
          <p:cNvSpPr>
            <a:spLocks noGrp="1"/>
          </p:cNvSpPr>
          <p:nvPr>
            <p:ph sz="quarter" idx="21"/>
          </p:nvPr>
        </p:nvSpPr>
        <p:spPr>
          <a:xfrm>
            <a:off x="3400425" y="5053013"/>
            <a:ext cx="1973263" cy="104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Arrow: Chevron 26">
            <a:extLst>
              <a:ext uri="{FF2B5EF4-FFF2-40B4-BE49-F238E27FC236}">
                <a16:creationId xmlns:a16="http://schemas.microsoft.com/office/drawing/2014/main" id="{B5D39AA5-0304-4E26-B46D-FFCEDD6B36B2}"/>
              </a:ext>
              <a:ext uri="{C183D7F6-B498-43B3-948B-1728B52AA6E4}">
                <adec:decorative xmlns:adec="http://schemas.microsoft.com/office/drawing/2017/decorative" val="1"/>
              </a:ext>
            </a:extLst>
          </p:cNvPr>
          <p:cNvSpPr/>
          <p:nvPr userDrawn="1"/>
        </p:nvSpPr>
        <p:spPr bwMode="auto">
          <a:xfrm>
            <a:off x="300037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B4C4C76D-8B2F-4F95-9F56-40465FF8FB35}"/>
              </a:ext>
              <a:ext uri="{C183D7F6-B498-43B3-948B-1728B52AA6E4}">
                <adec:decorative xmlns:adec="http://schemas.microsoft.com/office/drawing/2017/decorative" val="1"/>
              </a:ext>
            </a:extLst>
          </p:cNvPr>
          <p:cNvSpPr/>
          <p:nvPr userDrawn="1"/>
        </p:nvSpPr>
        <p:spPr bwMode="auto">
          <a:xfrm>
            <a:off x="3000376" y="1362103"/>
            <a:ext cx="487710" cy="1644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8">
            <a:extLst>
              <a:ext uri="{FF2B5EF4-FFF2-40B4-BE49-F238E27FC236}">
                <a16:creationId xmlns:a16="http://schemas.microsoft.com/office/drawing/2014/main" id="{682257CA-3FC1-4438-8406-7CD0FD8A5E3B}"/>
              </a:ext>
              <a:ext uri="{C183D7F6-B498-43B3-948B-1728B52AA6E4}">
                <adec:decorative xmlns:adec="http://schemas.microsoft.com/office/drawing/2017/decorative" val="1"/>
              </a:ext>
            </a:extLst>
          </p:cNvPr>
          <p:cNvSpPr/>
          <p:nvPr userDrawn="1"/>
        </p:nvSpPr>
        <p:spPr bwMode="auto">
          <a:xfrm>
            <a:off x="5125339"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Arrow: Chevron 29">
            <a:extLst>
              <a:ext uri="{FF2B5EF4-FFF2-40B4-BE49-F238E27FC236}">
                <a16:creationId xmlns:a16="http://schemas.microsoft.com/office/drawing/2014/main" id="{4A5FF29A-14F9-4242-BEEB-E0660229EB1D}"/>
              </a:ext>
              <a:ext uri="{C183D7F6-B498-43B3-948B-1728B52AA6E4}">
                <adec:decorative xmlns:adec="http://schemas.microsoft.com/office/drawing/2017/decorative" val="1"/>
              </a:ext>
            </a:extLst>
          </p:cNvPr>
          <p:cNvSpPr/>
          <p:nvPr userDrawn="1"/>
        </p:nvSpPr>
        <p:spPr bwMode="auto">
          <a:xfrm>
            <a:off x="7250302"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Arrow: Chevron 30">
            <a:extLst>
              <a:ext uri="{FF2B5EF4-FFF2-40B4-BE49-F238E27FC236}">
                <a16:creationId xmlns:a16="http://schemas.microsoft.com/office/drawing/2014/main" id="{8416D0CF-3DD0-49BD-94C9-B1EC86DC9632}"/>
              </a:ext>
              <a:ext uri="{C183D7F6-B498-43B3-948B-1728B52AA6E4}">
                <adec:decorative xmlns:adec="http://schemas.microsoft.com/office/drawing/2017/decorative" val="1"/>
              </a:ext>
            </a:extLst>
          </p:cNvPr>
          <p:cNvSpPr/>
          <p:nvPr userDrawn="1"/>
        </p:nvSpPr>
        <p:spPr bwMode="auto">
          <a:xfrm>
            <a:off x="937526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97178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7E590E0E-7AD4-4689-97B2-D9139BD58A03}"/>
              </a:ext>
            </a:extLst>
          </p:cNvPr>
          <p:cNvSpPr>
            <a:spLocks noGrp="1"/>
          </p:cNvSpPr>
          <p:nvPr>
            <p:ph sz="quarter" idx="10"/>
          </p:nvPr>
        </p:nvSpPr>
        <p:spPr>
          <a:xfrm>
            <a:off x="641350" y="1379538"/>
            <a:ext cx="16843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0816AA3B-268A-40D0-A4C6-D5D6722C96C6}"/>
              </a:ext>
            </a:extLst>
          </p:cNvPr>
          <p:cNvSpPr>
            <a:spLocks noGrp="1"/>
          </p:cNvSpPr>
          <p:nvPr>
            <p:ph sz="quarter" idx="11"/>
          </p:nvPr>
        </p:nvSpPr>
        <p:spPr>
          <a:xfrm>
            <a:off x="2743200" y="1379538"/>
            <a:ext cx="16843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06F60A0-3039-46F9-8CA2-765694563E88}"/>
              </a:ext>
            </a:extLst>
          </p:cNvPr>
          <p:cNvSpPr>
            <a:spLocks noGrp="1"/>
          </p:cNvSpPr>
          <p:nvPr>
            <p:ph sz="quarter" idx="12"/>
          </p:nvPr>
        </p:nvSpPr>
        <p:spPr>
          <a:xfrm>
            <a:off x="4845050" y="1379538"/>
            <a:ext cx="1458913"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97954F59-F855-4E14-9381-89C5BEBFCC18}"/>
              </a:ext>
            </a:extLst>
          </p:cNvPr>
          <p:cNvSpPr>
            <a:spLocks noGrp="1"/>
          </p:cNvSpPr>
          <p:nvPr>
            <p:ph sz="quarter" idx="13"/>
          </p:nvPr>
        </p:nvSpPr>
        <p:spPr>
          <a:xfrm>
            <a:off x="6721475" y="1379538"/>
            <a:ext cx="2149475"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957AA5D-E5A6-4C0D-A64D-01D657CCC398}"/>
              </a:ext>
            </a:extLst>
          </p:cNvPr>
          <p:cNvSpPr>
            <a:spLocks noGrp="1"/>
          </p:cNvSpPr>
          <p:nvPr>
            <p:ph sz="quarter" idx="14"/>
          </p:nvPr>
        </p:nvSpPr>
        <p:spPr>
          <a:xfrm>
            <a:off x="9448800" y="1379538"/>
            <a:ext cx="1443038" cy="97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D31C519B-12F6-4409-8761-50F90AB98B85}"/>
              </a:ext>
              <a:ext uri="{C183D7F6-B498-43B3-948B-1728B52AA6E4}">
                <adec:decorative xmlns:adec="http://schemas.microsoft.com/office/drawing/2017/decorative" val="1"/>
              </a:ext>
            </a:extLst>
          </p:cNvPr>
          <p:cNvGrpSpPr/>
          <p:nvPr userDrawn="1"/>
        </p:nvGrpSpPr>
        <p:grpSpPr>
          <a:xfrm>
            <a:off x="1062157" y="2636875"/>
            <a:ext cx="10257973" cy="1584252"/>
            <a:chOff x="1157850" y="5539917"/>
            <a:chExt cx="10257973" cy="1584252"/>
          </a:xfrm>
        </p:grpSpPr>
        <p:sp>
          <p:nvSpPr>
            <p:cNvPr id="11" name="Arrow: Chevron 10">
              <a:extLst>
                <a:ext uri="{FF2B5EF4-FFF2-40B4-BE49-F238E27FC236}">
                  <a16:creationId xmlns:a16="http://schemas.microsoft.com/office/drawing/2014/main" id="{618CDC73-36CA-4DE7-9DA0-78C66B763490}"/>
                </a:ext>
                <a:ext uri="{C183D7F6-B498-43B3-948B-1728B52AA6E4}">
                  <adec:decorative xmlns:adec="http://schemas.microsoft.com/office/drawing/2017/decorative" val="1"/>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3" name="Arrow: Chevron 12">
              <a:extLst>
                <a:ext uri="{FF2B5EF4-FFF2-40B4-BE49-F238E27FC236}">
                  <a16:creationId xmlns:a16="http://schemas.microsoft.com/office/drawing/2014/main" id="{80DD2277-3112-4247-8721-6D2B29D80F9A}"/>
                </a:ext>
                <a:ext uri="{C183D7F6-B498-43B3-948B-1728B52AA6E4}">
                  <adec:decorative xmlns:adec="http://schemas.microsoft.com/office/drawing/2017/decorative" val="1"/>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4" name="Arrow: Chevron 13">
              <a:extLst>
                <a:ext uri="{FF2B5EF4-FFF2-40B4-BE49-F238E27FC236}">
                  <a16:creationId xmlns:a16="http://schemas.microsoft.com/office/drawing/2014/main" id="{A130B79C-C169-40CB-88B0-63DD66787AE3}"/>
                </a:ext>
                <a:ext uri="{C183D7F6-B498-43B3-948B-1728B52AA6E4}">
                  <adec:decorative xmlns:adec="http://schemas.microsoft.com/office/drawing/2017/decorative" val="1"/>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Arrow: Chevron 14">
              <a:extLst>
                <a:ext uri="{FF2B5EF4-FFF2-40B4-BE49-F238E27FC236}">
                  <a16:creationId xmlns:a16="http://schemas.microsoft.com/office/drawing/2014/main" id="{2B167107-B997-45F3-8C6D-0BEF3FAB3D64}"/>
                </a:ext>
                <a:ext uri="{C183D7F6-B498-43B3-948B-1728B52AA6E4}">
                  <adec:decorative xmlns:adec="http://schemas.microsoft.com/office/drawing/2017/decorative" val="1"/>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Arrow: Chevron 15">
              <a:extLst>
                <a:ext uri="{FF2B5EF4-FFF2-40B4-BE49-F238E27FC236}">
                  <a16:creationId xmlns:a16="http://schemas.microsoft.com/office/drawing/2014/main" id="{E9FDA03A-C334-45D4-8EF8-38F46D672E12}"/>
                </a:ext>
                <a:ext uri="{C183D7F6-B498-43B3-948B-1728B52AA6E4}">
                  <adec:decorative xmlns:adec="http://schemas.microsoft.com/office/drawing/2017/decorative" val="1"/>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673810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744E1E65-C264-468D-A858-46ABF24062BE}"/>
              </a:ext>
            </a:extLst>
          </p:cNvPr>
          <p:cNvSpPr>
            <a:spLocks noGrp="1"/>
          </p:cNvSpPr>
          <p:nvPr>
            <p:ph sz="quarter" idx="10"/>
          </p:nvPr>
        </p:nvSpPr>
        <p:spPr>
          <a:xfrm>
            <a:off x="593725" y="1716088"/>
            <a:ext cx="1411288"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284DA6FF-0B5B-44A7-AA2E-6ACE5E318CE1}"/>
              </a:ext>
            </a:extLst>
          </p:cNvPr>
          <p:cNvSpPr>
            <a:spLocks noGrp="1"/>
          </p:cNvSpPr>
          <p:nvPr>
            <p:ph sz="quarter" idx="11"/>
          </p:nvPr>
        </p:nvSpPr>
        <p:spPr>
          <a:xfrm>
            <a:off x="2598738" y="1716088"/>
            <a:ext cx="1604962"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E094FCE-775B-4D6A-8F63-233DA3C6A400}"/>
              </a:ext>
            </a:extLst>
          </p:cNvPr>
          <p:cNvSpPr>
            <a:spLocks noGrp="1"/>
          </p:cNvSpPr>
          <p:nvPr>
            <p:ph sz="quarter" idx="12"/>
          </p:nvPr>
        </p:nvSpPr>
        <p:spPr>
          <a:xfrm>
            <a:off x="4797425" y="1716088"/>
            <a:ext cx="1298575"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00E2CE9A-7A69-4291-9CAC-D7C8B8BF8B5A}"/>
              </a:ext>
            </a:extLst>
          </p:cNvPr>
          <p:cNvSpPr>
            <a:spLocks noGrp="1"/>
          </p:cNvSpPr>
          <p:nvPr>
            <p:ph sz="quarter" idx="13"/>
          </p:nvPr>
        </p:nvSpPr>
        <p:spPr>
          <a:xfrm>
            <a:off x="6561138" y="1555750"/>
            <a:ext cx="1604962" cy="86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D0DF6320-A9D3-441C-B746-B2B94DD61FEC}"/>
              </a:ext>
            </a:extLst>
          </p:cNvPr>
          <p:cNvSpPr>
            <a:spLocks noGrp="1"/>
          </p:cNvSpPr>
          <p:nvPr>
            <p:ph sz="quarter" idx="14"/>
          </p:nvPr>
        </p:nvSpPr>
        <p:spPr>
          <a:xfrm>
            <a:off x="8759825" y="1555750"/>
            <a:ext cx="1362075" cy="73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C0BF5BD4-F4CB-4542-A610-3FEDA6CBCE6B}"/>
              </a:ext>
              <a:ext uri="{C183D7F6-B498-43B3-948B-1728B52AA6E4}">
                <adec:decorative xmlns:adec="http://schemas.microsoft.com/office/drawing/2017/decorative" val="1"/>
              </a:ext>
            </a:extLst>
          </p:cNvPr>
          <p:cNvGrpSpPr/>
          <p:nvPr userDrawn="1"/>
        </p:nvGrpSpPr>
        <p:grpSpPr>
          <a:xfrm>
            <a:off x="1062157" y="2636875"/>
            <a:ext cx="10257973" cy="1584252"/>
            <a:chOff x="1157850" y="5539917"/>
            <a:chExt cx="10257973" cy="1584252"/>
          </a:xfrm>
        </p:grpSpPr>
        <p:sp>
          <p:nvSpPr>
            <p:cNvPr id="14" name="Arrow: Chevron 13">
              <a:extLst>
                <a:ext uri="{FF2B5EF4-FFF2-40B4-BE49-F238E27FC236}">
                  <a16:creationId xmlns:a16="http://schemas.microsoft.com/office/drawing/2014/main" id="{035A8C10-1601-4E02-B223-8D2DC736BF24}"/>
                </a:ext>
                <a:ext uri="{C183D7F6-B498-43B3-948B-1728B52AA6E4}">
                  <adec:decorative xmlns:adec="http://schemas.microsoft.com/office/drawing/2017/decorative" val="1"/>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5" name="Arrow: Chevron 14">
              <a:extLst>
                <a:ext uri="{FF2B5EF4-FFF2-40B4-BE49-F238E27FC236}">
                  <a16:creationId xmlns:a16="http://schemas.microsoft.com/office/drawing/2014/main" id="{A59F1F64-D0A2-45C4-A33E-44476FF8480A}"/>
                </a:ext>
                <a:ext uri="{C183D7F6-B498-43B3-948B-1728B52AA6E4}">
                  <adec:decorative xmlns:adec="http://schemas.microsoft.com/office/drawing/2017/decorative" val="1"/>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16" name="Arrow: Chevron 15">
              <a:extLst>
                <a:ext uri="{FF2B5EF4-FFF2-40B4-BE49-F238E27FC236}">
                  <a16:creationId xmlns:a16="http://schemas.microsoft.com/office/drawing/2014/main" id="{835CF347-2C2B-4115-BAFC-A96CE1B4C102}"/>
                </a:ext>
                <a:ext uri="{C183D7F6-B498-43B3-948B-1728B52AA6E4}">
                  <adec:decorative xmlns:adec="http://schemas.microsoft.com/office/drawing/2017/decorative" val="1"/>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Arrow: Chevron 16">
              <a:extLst>
                <a:ext uri="{FF2B5EF4-FFF2-40B4-BE49-F238E27FC236}">
                  <a16:creationId xmlns:a16="http://schemas.microsoft.com/office/drawing/2014/main" id="{FCEB1ABC-FBDA-4A5E-A0A7-B3DE5E974C35}"/>
                </a:ext>
                <a:ext uri="{C183D7F6-B498-43B3-948B-1728B52AA6E4}">
                  <adec:decorative xmlns:adec="http://schemas.microsoft.com/office/drawing/2017/decorative" val="1"/>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Arrow: Chevron 17">
              <a:extLst>
                <a:ext uri="{FF2B5EF4-FFF2-40B4-BE49-F238E27FC236}">
                  <a16:creationId xmlns:a16="http://schemas.microsoft.com/office/drawing/2014/main" id="{C73A6023-CE95-4571-808D-EEFE820893CC}"/>
                </a:ext>
                <a:ext uri="{C183D7F6-B498-43B3-948B-1728B52AA6E4}">
                  <adec:decorative xmlns:adec="http://schemas.microsoft.com/office/drawing/2017/decorative" val="1"/>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378142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2072B600-45C2-4CF0-9E08-2AD752A93F66}"/>
              </a:ext>
            </a:extLst>
          </p:cNvPr>
          <p:cNvSpPr>
            <a:spLocks noGrp="1"/>
          </p:cNvSpPr>
          <p:nvPr>
            <p:ph sz="quarter" idx="10"/>
          </p:nvPr>
        </p:nvSpPr>
        <p:spPr>
          <a:xfrm>
            <a:off x="754063" y="1524000"/>
            <a:ext cx="1443037" cy="1011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BC37C5F-05DB-4661-9FA5-AFF29D8766E4}"/>
              </a:ext>
            </a:extLst>
          </p:cNvPr>
          <p:cNvSpPr>
            <a:spLocks noGrp="1"/>
          </p:cNvSpPr>
          <p:nvPr>
            <p:ph sz="quarter" idx="11"/>
          </p:nvPr>
        </p:nvSpPr>
        <p:spPr>
          <a:xfrm>
            <a:off x="2582863" y="1524000"/>
            <a:ext cx="2149475" cy="1011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BEE98CF-AA6C-4896-A385-DE50409C0BBE}"/>
              </a:ext>
            </a:extLst>
          </p:cNvPr>
          <p:cNvSpPr>
            <a:spLocks noGrp="1"/>
          </p:cNvSpPr>
          <p:nvPr>
            <p:ph sz="quarter" idx="12"/>
          </p:nvPr>
        </p:nvSpPr>
        <p:spPr>
          <a:xfrm>
            <a:off x="5118100" y="1411288"/>
            <a:ext cx="1844675" cy="72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8500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Content Placeholder 3">
            <a:extLst>
              <a:ext uri="{FF2B5EF4-FFF2-40B4-BE49-F238E27FC236}">
                <a16:creationId xmlns:a16="http://schemas.microsoft.com/office/drawing/2014/main" id="{AAA4561B-4EF3-453F-ACB7-F6D6E7239588}"/>
              </a:ext>
            </a:extLst>
          </p:cNvPr>
          <p:cNvSpPr>
            <a:spLocks noGrp="1"/>
          </p:cNvSpPr>
          <p:nvPr>
            <p:ph sz="quarter" idx="10"/>
          </p:nvPr>
        </p:nvSpPr>
        <p:spPr>
          <a:xfrm>
            <a:off x="685800" y="1371600"/>
            <a:ext cx="1785938"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B5B2C95-A0F9-48DC-9A07-B0E3810F77A1}"/>
              </a:ext>
            </a:extLst>
          </p:cNvPr>
          <p:cNvSpPr>
            <a:spLocks noGrp="1"/>
          </p:cNvSpPr>
          <p:nvPr>
            <p:ph sz="quarter" idx="11"/>
          </p:nvPr>
        </p:nvSpPr>
        <p:spPr>
          <a:xfrm>
            <a:off x="2857500" y="1371600"/>
            <a:ext cx="19859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34DB3D93-3EDD-4AD3-8424-33CD94C1D305}"/>
              </a:ext>
            </a:extLst>
          </p:cNvPr>
          <p:cNvSpPr>
            <a:spLocks noGrp="1"/>
          </p:cNvSpPr>
          <p:nvPr>
            <p:ph sz="quarter" idx="12"/>
          </p:nvPr>
        </p:nvSpPr>
        <p:spPr>
          <a:xfrm>
            <a:off x="5229225" y="1371600"/>
            <a:ext cx="19859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208C29A-7DBF-48D7-B1B3-B49E868FA5B1}"/>
              </a:ext>
            </a:extLst>
          </p:cNvPr>
          <p:cNvSpPr>
            <a:spLocks noGrp="1"/>
          </p:cNvSpPr>
          <p:nvPr>
            <p:ph sz="quarter" idx="13"/>
          </p:nvPr>
        </p:nvSpPr>
        <p:spPr>
          <a:xfrm>
            <a:off x="7600950" y="1371600"/>
            <a:ext cx="1871663" cy="814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592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C7575E-E44A-41A4-8FA2-76BC2AD5145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0AA5381-FAC3-41B4-9EE8-F14EFAE8A1E8}"/>
              </a:ext>
            </a:extLst>
          </p:cNvPr>
          <p:cNvSpPr>
            <a:spLocks noGrp="1"/>
          </p:cNvSpPr>
          <p:nvPr>
            <p:ph sz="quarter" idx="10"/>
          </p:nvPr>
        </p:nvSpPr>
        <p:spPr>
          <a:xfrm>
            <a:off x="642938" y="1357313"/>
            <a:ext cx="1543050"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E50ED74-3D85-49E3-91F7-C266E3D04BDF}"/>
              </a:ext>
            </a:extLst>
          </p:cNvPr>
          <p:cNvSpPr>
            <a:spLocks noGrp="1"/>
          </p:cNvSpPr>
          <p:nvPr>
            <p:ph sz="quarter" idx="11"/>
          </p:nvPr>
        </p:nvSpPr>
        <p:spPr>
          <a:xfrm>
            <a:off x="2557463" y="1257300"/>
            <a:ext cx="1543050" cy="84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22734A5-7001-466A-ABFA-DF81B102B881}"/>
              </a:ext>
            </a:extLst>
          </p:cNvPr>
          <p:cNvSpPr>
            <a:spLocks noGrp="1"/>
          </p:cNvSpPr>
          <p:nvPr>
            <p:ph sz="quarter" idx="12"/>
          </p:nvPr>
        </p:nvSpPr>
        <p:spPr>
          <a:xfrm>
            <a:off x="4314825" y="1257300"/>
            <a:ext cx="1543050"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BE4B4B98-01E4-4CE5-B3DE-9F08D32765CE}"/>
              </a:ext>
            </a:extLst>
          </p:cNvPr>
          <p:cNvSpPr>
            <a:spLocks noGrp="1"/>
          </p:cNvSpPr>
          <p:nvPr>
            <p:ph sz="quarter" idx="13"/>
          </p:nvPr>
        </p:nvSpPr>
        <p:spPr>
          <a:xfrm>
            <a:off x="6486525" y="1614488"/>
            <a:ext cx="1042988"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4E4D73A2-D7FB-4567-9C1F-8A1A59EA02FE}"/>
              </a:ext>
            </a:extLst>
          </p:cNvPr>
          <p:cNvSpPr>
            <a:spLocks noGrp="1"/>
          </p:cNvSpPr>
          <p:nvPr>
            <p:ph sz="quarter" idx="14"/>
          </p:nvPr>
        </p:nvSpPr>
        <p:spPr>
          <a:xfrm>
            <a:off x="2557463" y="3614738"/>
            <a:ext cx="18573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6D4F3CBE-C983-4567-8E91-28C61E8976A5}"/>
              </a:ext>
            </a:extLst>
          </p:cNvPr>
          <p:cNvSpPr>
            <a:spLocks noGrp="1"/>
          </p:cNvSpPr>
          <p:nvPr>
            <p:ph sz="quarter" idx="15"/>
          </p:nvPr>
        </p:nvSpPr>
        <p:spPr>
          <a:xfrm>
            <a:off x="5386388" y="3514725"/>
            <a:ext cx="154305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1E25F53A-1190-4C20-9C2D-F4E938301494}"/>
              </a:ext>
            </a:extLst>
          </p:cNvPr>
          <p:cNvSpPr>
            <a:spLocks noGrp="1"/>
          </p:cNvSpPr>
          <p:nvPr>
            <p:ph type="body" sz="quarter" idx="16"/>
          </p:nvPr>
        </p:nvSpPr>
        <p:spPr>
          <a:xfrm>
            <a:off x="8001000" y="1857375"/>
            <a:ext cx="1633538" cy="546753"/>
          </a:xfrm>
        </p:spPr>
        <p:txBody>
          <a:bodyPr/>
          <a:lstStyle/>
          <a:p>
            <a:pPr lvl="0"/>
            <a:endParaRPr lang="en-US"/>
          </a:p>
        </p:txBody>
      </p:sp>
    </p:spTree>
    <p:extLst>
      <p:ext uri="{BB962C8B-B14F-4D97-AF65-F5344CB8AC3E}">
        <p14:creationId xmlns:p14="http://schemas.microsoft.com/office/powerpoint/2010/main" val="30014259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31268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3772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4B0-FAB9-4862-8BF8-7408EEE773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87214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402813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550087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7" name="Content Placeholder 6">
            <a:extLst>
              <a:ext uri="{FF2B5EF4-FFF2-40B4-BE49-F238E27FC236}">
                <a16:creationId xmlns:a16="http://schemas.microsoft.com/office/drawing/2014/main" id="{373AC1FB-0494-4742-9273-0D60D9F53B92}"/>
              </a:ext>
            </a:extLst>
          </p:cNvPr>
          <p:cNvSpPr>
            <a:spLocks noGrp="1"/>
          </p:cNvSpPr>
          <p:nvPr>
            <p:ph sz="quarter" idx="45"/>
          </p:nvPr>
        </p:nvSpPr>
        <p:spPr>
          <a:xfrm>
            <a:off x="833438" y="5053013"/>
            <a:ext cx="1812925"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38B10C9-50B5-4D16-9BD8-A19B2EA4EDC4}"/>
              </a:ext>
            </a:extLst>
          </p:cNvPr>
          <p:cNvSpPr>
            <a:spLocks noGrp="1"/>
          </p:cNvSpPr>
          <p:nvPr>
            <p:ph sz="quarter" idx="46"/>
          </p:nvPr>
        </p:nvSpPr>
        <p:spPr>
          <a:xfrm>
            <a:off x="2878138" y="4981575"/>
            <a:ext cx="1597025" cy="60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23268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6870246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545848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93893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6104337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6288819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4457987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24495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00468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43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06684748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949886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5046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49909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6565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266514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40752766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0851447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8317092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3717689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7175304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pn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image" Target="../media/image1.png"/><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theme" Target="../theme/theme3.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8" Type="http://schemas.openxmlformats.org/officeDocument/2006/relationships/slideLayout" Target="../slideLayouts/slideLayout100.xml"/><Relationship Id="rId3"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85599520"/>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 id="2147485351" r:id="rId32"/>
    <p:sldLayoutId id="2147485352" r:id="rId33"/>
    <p:sldLayoutId id="2147485353" r:id="rId34"/>
    <p:sldLayoutId id="2147485354" r:id="rId35"/>
    <p:sldLayoutId id="2147485355" r:id="rId36"/>
    <p:sldLayoutId id="2147485356" r:id="rId37"/>
    <p:sldLayoutId id="2147485357" r:id="rId38"/>
    <p:sldLayoutId id="2147485358" r:id="rId39"/>
    <p:sldLayoutId id="2147485359" r:id="rId40"/>
    <p:sldLayoutId id="2147485360" r:id="rId41"/>
    <p:sldLayoutId id="2147485361" r:id="rId42"/>
    <p:sldLayoutId id="2147485362" r:id="rId43"/>
    <p:sldLayoutId id="2147485363" r:id="rId44"/>
    <p:sldLayoutId id="2147485364" r:id="rId45"/>
    <p:sldLayoutId id="2147485365"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876536718"/>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 id="2147485411" r:id="rId32"/>
    <p:sldLayoutId id="2147485412" r:id="rId33"/>
    <p:sldLayoutId id="2147485413" r:id="rId34"/>
    <p:sldLayoutId id="2147485414" r:id="rId35"/>
    <p:sldLayoutId id="2147485415" r:id="rId36"/>
    <p:sldLayoutId id="2147485416" r:id="rId37"/>
    <p:sldLayoutId id="2147485417" r:id="rId38"/>
    <p:sldLayoutId id="2147485418" r:id="rId39"/>
    <p:sldLayoutId id="2147485419" r:id="rId40"/>
    <p:sldLayoutId id="2147485420" r:id="rId41"/>
    <p:sldLayoutId id="2147485421" r:id="rId42"/>
    <p:sldLayoutId id="2147485422" r:id="rId43"/>
    <p:sldLayoutId id="2147485423" r:id="rId44"/>
    <p:sldLayoutId id="2147485424" r:id="rId45"/>
    <p:sldLayoutId id="2147485425" r:id="rId46"/>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916295128"/>
      </p:ext>
    </p:extLst>
  </p:cSld>
  <p:clrMap bg1="lt1" tx1="dk1" bg2="lt2" tx2="dk2" accent1="accent1" accent2="accent2" accent3="accent3" accent4="accent4" accent5="accent5" accent6="accent6" hlink="hlink" folHlink="folHlink"/>
  <p:sldLayoutIdLst>
    <p:sldLayoutId id="2147485427" r:id="rId1"/>
    <p:sldLayoutId id="2147485428" r:id="rId2"/>
    <p:sldLayoutId id="2147485429" r:id="rId3"/>
    <p:sldLayoutId id="2147485430" r:id="rId4"/>
    <p:sldLayoutId id="2147485431" r:id="rId5"/>
    <p:sldLayoutId id="2147485432" r:id="rId6"/>
    <p:sldLayoutId id="2147485433" r:id="rId7"/>
    <p:sldLayoutId id="2147485434" r:id="rId8"/>
    <p:sldLayoutId id="2147485435" r:id="rId9"/>
    <p:sldLayoutId id="2147485436" r:id="rId10"/>
    <p:sldLayoutId id="2147485437" r:id="rId11"/>
    <p:sldLayoutId id="2147485438" r:id="rId12"/>
    <p:sldLayoutId id="2147485439"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1" r:id="rId25"/>
    <p:sldLayoutId id="2147485452" r:id="rId26"/>
    <p:sldLayoutId id="2147485453" r:id="rId27"/>
    <p:sldLayoutId id="2147485454" r:id="rId28"/>
    <p:sldLayoutId id="2147485455" r:id="rId29"/>
    <p:sldLayoutId id="2147485456" r:id="rId30"/>
    <p:sldLayoutId id="2147485457" r:id="rId31"/>
    <p:sldLayoutId id="2147485458" r:id="rId32"/>
    <p:sldLayoutId id="2147485459" r:id="rId33"/>
    <p:sldLayoutId id="2147485460" r:id="rId34"/>
    <p:sldLayoutId id="2147485461" r:id="rId35"/>
    <p:sldLayoutId id="2147485462" r:id="rId36"/>
    <p:sldLayoutId id="2147485463"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2.xml"/><Relationship Id="rId7" Type="http://schemas.openxmlformats.org/officeDocument/2006/relationships/image" Target="../media/image60.sv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3.xml"/><Relationship Id="rId7" Type="http://schemas.openxmlformats.org/officeDocument/2006/relationships/image" Target="../media/image67.sv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57.png"/><Relationship Id="rId9" Type="http://schemas.openxmlformats.org/officeDocument/2006/relationships/image" Target="../media/image6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4.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75.sv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39.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5.png"/><Relationship Id="rId7"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4.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41.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notesSlide" Target="../notesSlides/notesSlide41.xml"/><Relationship Id="rId7" Type="http://schemas.openxmlformats.org/officeDocument/2006/relationships/hyperlink" Target="https://aka.ms/adopt/findapartner/ready" TargetMode="External"/><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hyperlink" Target="https://aka.ms/adopt/landingzones/enterprise-scale/implementation" TargetMode="External"/><Relationship Id="rId5" Type="http://schemas.openxmlformats.org/officeDocument/2006/relationships/hyperlink" Target="https://docs.microsoft.com/en-us/azure/cloud-adoption-framework/ready/landing-zone/choose-landing-zone-option" TargetMode="External"/><Relationship Id="rId4" Type="http://schemas.openxmlformats.org/officeDocument/2006/relationships/hyperlink" Target="https://aka.ms/adopt/landingzon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1.xml"/><Relationship Id="rId5" Type="http://schemas.openxmlformats.org/officeDocument/2006/relationships/image" Target="../media/image46.sv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0889" y="2514600"/>
            <a:ext cx="9540144" cy="1752600"/>
          </a:xfrm>
        </p:spPr>
        <p:txBody>
          <a:bodyPr/>
          <a:lstStyle/>
          <a:p>
            <a:br>
              <a:rPr lang="en-US" sz="3600" dirty="0"/>
            </a:br>
            <a:br>
              <a:rPr lang="en-US" sz="3600" dirty="0"/>
            </a:br>
            <a:br>
              <a:rPr lang="en-US" sz="3600" dirty="0"/>
            </a:br>
            <a:r>
              <a:rPr lang="en-US" sz="4000" dirty="0"/>
              <a:t>Cloud Adoption Framework - Ready</a:t>
            </a:r>
            <a:br>
              <a:rPr lang="en-US" sz="3600" dirty="0"/>
            </a:br>
            <a:r>
              <a:rPr lang="en-US" sz="4000" dirty="0">
                <a:solidFill>
                  <a:schemeClr val="accent5"/>
                </a:solidFill>
                <a:latin typeface="+mn-lt"/>
                <a:ea typeface="+mj-lt"/>
                <a:cs typeface="Segoe UI Semilight" panose="020B0402040204020203" pitchFamily="34" charset="0"/>
              </a:rPr>
              <a:t>Prepare your cloud environment</a:t>
            </a:r>
            <a:br>
              <a:rPr lang="en-US" sz="4000" dirty="0">
                <a:solidFill>
                  <a:schemeClr val="accent5"/>
                </a:solidFill>
                <a:latin typeface="+mn-lt"/>
                <a:ea typeface="+mj-lt"/>
                <a:cs typeface="Segoe UI Semilight" panose="020B0402040204020203" pitchFamily="34" charset="0"/>
              </a:rPr>
            </a:br>
            <a:r>
              <a:rPr lang="en-US" sz="4000" dirty="0">
                <a:solidFill>
                  <a:schemeClr val="accent5"/>
                </a:solidFill>
                <a:latin typeface="+mn-lt"/>
                <a:ea typeface="+mj-lt"/>
                <a:cs typeface="Segoe UI Semilight" panose="020B0402040204020203" pitchFamily="34" charset="0"/>
              </a:rPr>
              <a:t>with Azure landing zones</a:t>
            </a:r>
            <a:endParaRPr lang="en-US" sz="4000" dirty="0">
              <a:solidFill>
                <a:schemeClr val="accent5"/>
              </a:solidFill>
              <a:latin typeface="+mn-lt"/>
              <a:cs typeface="Segoe UI Semilight" panose="020B0402040204020203" pitchFamily="34" charset="0"/>
            </a:endParaRPr>
          </a:p>
        </p:txBody>
      </p:sp>
      <p:sp>
        <p:nvSpPr>
          <p:cNvPr id="2" name="TextBox 1">
            <a:extLst>
              <a:ext uri="{FF2B5EF4-FFF2-40B4-BE49-F238E27FC236}">
                <a16:creationId xmlns:a16="http://schemas.microsoft.com/office/drawing/2014/main" id="{DF82B106-40F6-494B-9A49-2759A81238EA}"/>
              </a:ext>
            </a:extLst>
          </p:cNvPr>
          <p:cNvSpPr txBox="1"/>
          <p:nvPr/>
        </p:nvSpPr>
        <p:spPr>
          <a:xfrm>
            <a:off x="293889" y="4423895"/>
            <a:ext cx="6113170" cy="92640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000">
                <a:solidFill>
                  <a:schemeClr val="bg1"/>
                </a:solidFill>
                <a:cs typeface="Segoe UI"/>
              </a:rPr>
              <a:t>Speaker</a:t>
            </a:r>
          </a:p>
          <a:p>
            <a:pPr>
              <a:lnSpc>
                <a:spcPct val="90000"/>
              </a:lnSpc>
              <a:spcAft>
                <a:spcPts val="600"/>
              </a:spcAft>
            </a:pPr>
            <a:r>
              <a:rPr lang="en-US" sz="2000" dirty="0">
                <a:solidFill>
                  <a:schemeClr val="bg1"/>
                </a:solidFill>
                <a:cs typeface="Segoe UI"/>
              </a:rPr>
              <a:t>Time</a:t>
            </a:r>
          </a:p>
        </p:txBody>
      </p:sp>
      <p:pic>
        <p:nvPicPr>
          <p:cNvPr id="3" name="Picture 2">
            <a:extLst>
              <a:ext uri="{FF2B5EF4-FFF2-40B4-BE49-F238E27FC236}">
                <a16:creationId xmlns:a16="http://schemas.microsoft.com/office/drawing/2014/main" id="{897C6C0B-B659-4317-8CC0-5805C522DD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invGray">
          <a:xfrm>
            <a:off x="427038" y="6129459"/>
            <a:ext cx="415804" cy="415804"/>
          </a:xfrm>
          <a:prstGeom prst="rect">
            <a:avLst/>
          </a:prstGeom>
        </p:spPr>
      </p:pic>
    </p:spTree>
    <p:extLst>
      <p:ext uri="{BB962C8B-B14F-4D97-AF65-F5344CB8AC3E}">
        <p14:creationId xmlns:p14="http://schemas.microsoft.com/office/powerpoint/2010/main" val="1995395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869" y="3055458"/>
            <a:ext cx="6653523" cy="747083"/>
          </a:xfrm>
        </p:spPr>
        <p:txBody>
          <a:bodyPr/>
          <a:lstStyle/>
          <a:p>
            <a:r>
              <a:rPr lang="en-US" sz="4000"/>
              <a:t>Cloud operating model</a:t>
            </a:r>
          </a:p>
        </p:txBody>
      </p:sp>
    </p:spTree>
    <p:extLst>
      <p:ext uri="{BB962C8B-B14F-4D97-AF65-F5344CB8AC3E}">
        <p14:creationId xmlns:p14="http://schemas.microsoft.com/office/powerpoint/2010/main" val="14438976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Left Bracket 154">
            <a:extLst>
              <a:ext uri="{FF2B5EF4-FFF2-40B4-BE49-F238E27FC236}">
                <a16:creationId xmlns:a16="http://schemas.microsoft.com/office/drawing/2014/main" id="{490FB40E-3A1F-497E-B79D-26EB36850E53}"/>
              </a:ext>
              <a:ext uri="{C183D7F6-B498-43B3-948B-1728B52AA6E4}">
                <adec:decorative xmlns:adec="http://schemas.microsoft.com/office/drawing/2017/decorative" val="1"/>
              </a:ext>
            </a:extLst>
          </p:cNvPr>
          <p:cNvSpPr/>
          <p:nvPr/>
        </p:nvSpPr>
        <p:spPr>
          <a:xfrm rot="16200000">
            <a:off x="5736386" y="496075"/>
            <a:ext cx="743538" cy="8012609"/>
          </a:xfrm>
          <a:prstGeom prst="leftBracket">
            <a:avLst>
              <a:gd name="adj" fmla="val 0"/>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cxnSp>
        <p:nvCxnSpPr>
          <p:cNvPr id="154" name="Straight Connector 153">
            <a:extLst>
              <a:ext uri="{FF2B5EF4-FFF2-40B4-BE49-F238E27FC236}">
                <a16:creationId xmlns:a16="http://schemas.microsoft.com/office/drawing/2014/main" id="{ED273793-7B0F-41DB-86A8-CAB3EBE9605C}"/>
              </a:ext>
              <a:ext uri="{C183D7F6-B498-43B3-948B-1728B52AA6E4}">
                <adec:decorative xmlns:adec="http://schemas.microsoft.com/office/drawing/2017/decorative" val="1"/>
              </a:ext>
            </a:extLst>
          </p:cNvPr>
          <p:cNvCxnSpPr>
            <a:cxnSpLocks/>
          </p:cNvCxnSpPr>
          <p:nvPr/>
        </p:nvCxnSpPr>
        <p:spPr>
          <a:xfrm>
            <a:off x="6096000" y="3054819"/>
            <a:ext cx="0" cy="210312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0B840A9-E287-4217-911D-33CC18B3E18A}"/>
              </a:ext>
              <a:ext uri="{C183D7F6-B498-43B3-948B-1728B52AA6E4}">
                <adec:decorative xmlns:adec="http://schemas.microsoft.com/office/drawing/2017/decorative" val="1"/>
              </a:ext>
            </a:extLst>
          </p:cNvPr>
          <p:cNvCxnSpPr>
            <a:cxnSpLocks/>
          </p:cNvCxnSpPr>
          <p:nvPr/>
        </p:nvCxnSpPr>
        <p:spPr>
          <a:xfrm>
            <a:off x="4015409" y="3054819"/>
            <a:ext cx="429999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DB0C6E4-B29A-4831-B390-54F6F57FF1F6}"/>
              </a:ext>
            </a:extLst>
          </p:cNvPr>
          <p:cNvSpPr>
            <a:spLocks noGrp="1"/>
          </p:cNvSpPr>
          <p:nvPr>
            <p:ph type="title"/>
          </p:nvPr>
        </p:nvSpPr>
        <p:spPr>
          <a:xfrm>
            <a:off x="506030" y="612635"/>
            <a:ext cx="5120040" cy="800219"/>
          </a:xfrm>
        </p:spPr>
        <p:txBody>
          <a:bodyPr/>
          <a:lstStyle/>
          <a:p>
            <a:r>
              <a:rPr lang="en-US" sz="3600"/>
              <a:t>Foundations in the cloud</a:t>
            </a:r>
          </a:p>
        </p:txBody>
      </p:sp>
      <p:grpSp>
        <p:nvGrpSpPr>
          <p:cNvPr id="69" name="Group 68" descr="picture of building ">
            <a:extLst>
              <a:ext uri="{FF2B5EF4-FFF2-40B4-BE49-F238E27FC236}">
                <a16:creationId xmlns:a16="http://schemas.microsoft.com/office/drawing/2014/main" id="{DAE22D84-7B58-446C-BA07-0EC9501F5A25}"/>
              </a:ext>
            </a:extLst>
          </p:cNvPr>
          <p:cNvGrpSpPr/>
          <p:nvPr/>
        </p:nvGrpSpPr>
        <p:grpSpPr>
          <a:xfrm>
            <a:off x="5576036" y="5209159"/>
            <a:ext cx="1039928" cy="1486297"/>
            <a:chOff x="751539" y="4755088"/>
            <a:chExt cx="1471359" cy="2102912"/>
          </a:xfrm>
        </p:grpSpPr>
        <p:grpSp>
          <p:nvGrpSpPr>
            <p:cNvPr id="12" name="Group 11">
              <a:extLst>
                <a:ext uri="{FF2B5EF4-FFF2-40B4-BE49-F238E27FC236}">
                  <a16:creationId xmlns:a16="http://schemas.microsoft.com/office/drawing/2014/main" id="{74FE0B7A-9BBF-4251-A3B4-8E24480FAF9D}"/>
                </a:ext>
              </a:extLst>
            </p:cNvPr>
            <p:cNvGrpSpPr/>
            <p:nvPr/>
          </p:nvGrpSpPr>
          <p:grpSpPr>
            <a:xfrm>
              <a:off x="751539" y="4860098"/>
              <a:ext cx="1471359" cy="1997902"/>
              <a:chOff x="2979738" y="588963"/>
              <a:chExt cx="1924050" cy="2300426"/>
            </a:xfrm>
          </p:grpSpPr>
          <p:grpSp>
            <p:nvGrpSpPr>
              <p:cNvPr id="14" name="Group 13">
                <a:extLst>
                  <a:ext uri="{FF2B5EF4-FFF2-40B4-BE49-F238E27FC236}">
                    <a16:creationId xmlns:a16="http://schemas.microsoft.com/office/drawing/2014/main" id="{32339F0F-F89D-4625-93FD-4F1D692C1B95}"/>
                  </a:ext>
                </a:extLst>
              </p:cNvPr>
              <p:cNvGrpSpPr/>
              <p:nvPr/>
            </p:nvGrpSpPr>
            <p:grpSpPr>
              <a:xfrm>
                <a:off x="2979738" y="588963"/>
                <a:ext cx="1924050" cy="1924050"/>
                <a:chOff x="2979738" y="588963"/>
                <a:chExt cx="1924050" cy="1924050"/>
              </a:xfrm>
            </p:grpSpPr>
            <p:sp>
              <p:nvSpPr>
                <p:cNvPr id="16" name="AutoShape 3">
                  <a:extLst>
                    <a:ext uri="{FF2B5EF4-FFF2-40B4-BE49-F238E27FC236}">
                      <a16:creationId xmlns:a16="http://schemas.microsoft.com/office/drawing/2014/main" id="{9BFA821F-8FD3-4036-9362-97936EBD81D0}"/>
                    </a:ext>
                  </a:extLst>
                </p:cNvPr>
                <p:cNvSpPr>
                  <a:spLocks noChangeAspect="1" noChangeArrowheads="1" noTextEdit="1"/>
                </p:cNvSpPr>
                <p:nvPr/>
              </p:nvSpPr>
              <p:spPr bwMode="auto">
                <a:xfrm>
                  <a:off x="2979738" y="588963"/>
                  <a:ext cx="1924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5">
                  <a:extLst>
                    <a:ext uri="{FF2B5EF4-FFF2-40B4-BE49-F238E27FC236}">
                      <a16:creationId xmlns:a16="http://schemas.microsoft.com/office/drawing/2014/main" id="{5D31DE3A-527D-4C19-8301-B5A478B982D4}"/>
                    </a:ext>
                  </a:extLst>
                </p:cNvPr>
                <p:cNvSpPr>
                  <a:spLocks noChangeArrowheads="1"/>
                </p:cNvSpPr>
                <p:nvPr/>
              </p:nvSpPr>
              <p:spPr bwMode="auto">
                <a:xfrm>
                  <a:off x="2979738" y="588963"/>
                  <a:ext cx="962025" cy="1924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6">
                  <a:extLst>
                    <a:ext uri="{FF2B5EF4-FFF2-40B4-BE49-F238E27FC236}">
                      <a16:creationId xmlns:a16="http://schemas.microsoft.com/office/drawing/2014/main" id="{D4C9B531-F6C3-4FE1-B07C-86A540D44D97}"/>
                    </a:ext>
                  </a:extLst>
                </p:cNvPr>
                <p:cNvSpPr>
                  <a:spLocks noChangeArrowheads="1"/>
                </p:cNvSpPr>
                <p:nvPr/>
              </p:nvSpPr>
              <p:spPr bwMode="auto">
                <a:xfrm>
                  <a:off x="3941763" y="1550988"/>
                  <a:ext cx="962025" cy="962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7">
                  <a:extLst>
                    <a:ext uri="{FF2B5EF4-FFF2-40B4-BE49-F238E27FC236}">
                      <a16:creationId xmlns:a16="http://schemas.microsoft.com/office/drawing/2014/main" id="{46186CD4-C005-4646-B82B-2C8426EF0BB2}"/>
                    </a:ext>
                  </a:extLst>
                </p:cNvPr>
                <p:cNvSpPr>
                  <a:spLocks noChangeArrowheads="1"/>
                </p:cNvSpPr>
                <p:nvPr/>
              </p:nvSpPr>
              <p:spPr bwMode="auto">
                <a:xfrm>
                  <a:off x="3219451"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C7876420-74F4-438F-8539-EF4408E9E071}"/>
                    </a:ext>
                  </a:extLst>
                </p:cNvPr>
                <p:cNvSpPr>
                  <a:spLocks noChangeArrowheads="1"/>
                </p:cNvSpPr>
                <p:nvPr/>
              </p:nvSpPr>
              <p:spPr bwMode="auto">
                <a:xfrm>
                  <a:off x="3521076" y="8890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
                  <a:extLst>
                    <a:ext uri="{FF2B5EF4-FFF2-40B4-BE49-F238E27FC236}">
                      <a16:creationId xmlns:a16="http://schemas.microsoft.com/office/drawing/2014/main" id="{E573091D-D7B0-4E50-B5C9-E9E1455E81F5}"/>
                    </a:ext>
                  </a:extLst>
                </p:cNvPr>
                <p:cNvSpPr>
                  <a:spLocks noChangeArrowheads="1"/>
                </p:cNvSpPr>
                <p:nvPr/>
              </p:nvSpPr>
              <p:spPr bwMode="auto">
                <a:xfrm>
                  <a:off x="3219451"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
                  <a:extLst>
                    <a:ext uri="{FF2B5EF4-FFF2-40B4-BE49-F238E27FC236}">
                      <a16:creationId xmlns:a16="http://schemas.microsoft.com/office/drawing/2014/main" id="{C47ADFB2-17B5-413F-89C7-77B38EC8BA9D}"/>
                    </a:ext>
                  </a:extLst>
                </p:cNvPr>
                <p:cNvSpPr>
                  <a:spLocks noChangeArrowheads="1"/>
                </p:cNvSpPr>
                <p:nvPr/>
              </p:nvSpPr>
              <p:spPr bwMode="auto">
                <a:xfrm>
                  <a:off x="3521076" y="1189038"/>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
                  <a:extLst>
                    <a:ext uri="{FF2B5EF4-FFF2-40B4-BE49-F238E27FC236}">
                      <a16:creationId xmlns:a16="http://schemas.microsoft.com/office/drawing/2014/main" id="{DFFEB2FD-7476-4D4D-9576-BCAC8FA0FB51}"/>
                    </a:ext>
                  </a:extLst>
                </p:cNvPr>
                <p:cNvSpPr>
                  <a:spLocks noChangeArrowheads="1"/>
                </p:cNvSpPr>
                <p:nvPr/>
              </p:nvSpPr>
              <p:spPr bwMode="auto">
                <a:xfrm>
                  <a:off x="3219451"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
                  <a:extLst>
                    <a:ext uri="{FF2B5EF4-FFF2-40B4-BE49-F238E27FC236}">
                      <a16:creationId xmlns:a16="http://schemas.microsoft.com/office/drawing/2014/main" id="{6216199D-7D0F-401B-A3A6-C87A30319599}"/>
                    </a:ext>
                  </a:extLst>
                </p:cNvPr>
                <p:cNvSpPr>
                  <a:spLocks noChangeArrowheads="1"/>
                </p:cNvSpPr>
                <p:nvPr/>
              </p:nvSpPr>
              <p:spPr bwMode="auto">
                <a:xfrm>
                  <a:off x="3521076" y="1490663"/>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
                  <a:extLst>
                    <a:ext uri="{FF2B5EF4-FFF2-40B4-BE49-F238E27FC236}">
                      <a16:creationId xmlns:a16="http://schemas.microsoft.com/office/drawing/2014/main" id="{B4DD0F15-E03E-4F2E-82F6-95010272245E}"/>
                    </a:ext>
                  </a:extLst>
                </p:cNvPr>
                <p:cNvSpPr>
                  <a:spLocks noChangeArrowheads="1"/>
                </p:cNvSpPr>
                <p:nvPr/>
              </p:nvSpPr>
              <p:spPr bwMode="auto">
                <a:xfrm>
                  <a:off x="3219451"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4">
                  <a:extLst>
                    <a:ext uri="{FF2B5EF4-FFF2-40B4-BE49-F238E27FC236}">
                      <a16:creationId xmlns:a16="http://schemas.microsoft.com/office/drawing/2014/main" id="{208BEE24-380D-4807-87E7-6310872B2DBA}"/>
                    </a:ext>
                  </a:extLst>
                </p:cNvPr>
                <p:cNvSpPr>
                  <a:spLocks noChangeArrowheads="1"/>
                </p:cNvSpPr>
                <p:nvPr/>
              </p:nvSpPr>
              <p:spPr bwMode="auto">
                <a:xfrm>
                  <a:off x="3521076" y="1790701"/>
                  <a:ext cx="180975" cy="18097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
                  <a:extLst>
                    <a:ext uri="{FF2B5EF4-FFF2-40B4-BE49-F238E27FC236}">
                      <a16:creationId xmlns:a16="http://schemas.microsoft.com/office/drawing/2014/main" id="{1F70640A-625C-46B1-9910-E2C7CB4ABB58}"/>
                    </a:ext>
                  </a:extLst>
                </p:cNvPr>
                <p:cNvSpPr>
                  <a:spLocks noChangeArrowheads="1"/>
                </p:cNvSpPr>
                <p:nvPr/>
              </p:nvSpPr>
              <p:spPr bwMode="auto">
                <a:xfrm>
                  <a:off x="3340101" y="2271713"/>
                  <a:ext cx="239713"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6">
                  <a:extLst>
                    <a:ext uri="{FF2B5EF4-FFF2-40B4-BE49-F238E27FC236}">
                      <a16:creationId xmlns:a16="http://schemas.microsoft.com/office/drawing/2014/main" id="{FA782590-2E95-4F8C-9DED-2F798D309A64}"/>
                    </a:ext>
                  </a:extLst>
                </p:cNvPr>
                <p:cNvSpPr>
                  <a:spLocks noChangeArrowheads="1"/>
                </p:cNvSpPr>
                <p:nvPr/>
              </p:nvSpPr>
              <p:spPr bwMode="auto">
                <a:xfrm>
                  <a:off x="4181476" y="1790701"/>
                  <a:ext cx="180975"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7">
                  <a:extLst>
                    <a:ext uri="{FF2B5EF4-FFF2-40B4-BE49-F238E27FC236}">
                      <a16:creationId xmlns:a16="http://schemas.microsoft.com/office/drawing/2014/main" id="{CB6142DE-467F-441C-B02D-C6F4F3840F8F}"/>
                    </a:ext>
                  </a:extLst>
                </p:cNvPr>
                <p:cNvSpPr>
                  <a:spLocks noChangeArrowheads="1"/>
                </p:cNvSpPr>
                <p:nvPr/>
              </p:nvSpPr>
              <p:spPr bwMode="auto">
                <a:xfrm>
                  <a:off x="4483101" y="1790701"/>
                  <a:ext cx="179388" cy="1809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8">
                  <a:extLst>
                    <a:ext uri="{FF2B5EF4-FFF2-40B4-BE49-F238E27FC236}">
                      <a16:creationId xmlns:a16="http://schemas.microsoft.com/office/drawing/2014/main" id="{EA69A4D4-8E3C-493C-8FCC-78D49907E3E1}"/>
                    </a:ext>
                  </a:extLst>
                </p:cNvPr>
                <p:cNvSpPr>
                  <a:spLocks noChangeArrowheads="1"/>
                </p:cNvSpPr>
                <p:nvPr/>
              </p:nvSpPr>
              <p:spPr bwMode="auto">
                <a:xfrm>
                  <a:off x="4302126" y="2271713"/>
                  <a:ext cx="241300" cy="241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a:extLst>
                  <a:ext uri="{FF2B5EF4-FFF2-40B4-BE49-F238E27FC236}">
                    <a16:creationId xmlns:a16="http://schemas.microsoft.com/office/drawing/2014/main" id="{1FC3F47A-C37F-4ECC-B2AD-4BC6FCAF1BCA}"/>
                  </a:ext>
                </a:extLst>
              </p:cNvPr>
              <p:cNvSpPr txBox="1"/>
              <p:nvPr/>
            </p:nvSpPr>
            <p:spPr>
              <a:xfrm>
                <a:off x="3499199" y="2520057"/>
                <a:ext cx="184731" cy="369332"/>
              </a:xfrm>
              <a:prstGeom prst="rect">
                <a:avLst/>
              </a:prstGeom>
              <a:noFill/>
            </p:spPr>
            <p:txBody>
              <a:bodyPr wrap="none" rtlCol="0">
                <a:spAutoFit/>
              </a:bodyPr>
              <a:lstStyle/>
              <a:p>
                <a:endParaRPr lang="en-US"/>
              </a:p>
            </p:txBody>
          </p:sp>
        </p:grpSp>
        <p:grpSp>
          <p:nvGrpSpPr>
            <p:cNvPr id="31" name="Group 30">
              <a:extLst>
                <a:ext uri="{FF2B5EF4-FFF2-40B4-BE49-F238E27FC236}">
                  <a16:creationId xmlns:a16="http://schemas.microsoft.com/office/drawing/2014/main" id="{582E6A3E-2406-45FE-8F92-5DDFF871EE52}"/>
                </a:ext>
              </a:extLst>
            </p:cNvPr>
            <p:cNvGrpSpPr/>
            <p:nvPr/>
          </p:nvGrpSpPr>
          <p:grpSpPr>
            <a:xfrm>
              <a:off x="1125983" y="4755088"/>
              <a:ext cx="552341" cy="375715"/>
              <a:chOff x="8081452" y="1504951"/>
              <a:chExt cx="601663" cy="360363"/>
            </a:xfrm>
          </p:grpSpPr>
          <p:sp>
            <p:nvSpPr>
              <p:cNvPr id="32" name="Oval 19">
                <a:extLst>
                  <a:ext uri="{FF2B5EF4-FFF2-40B4-BE49-F238E27FC236}">
                    <a16:creationId xmlns:a16="http://schemas.microsoft.com/office/drawing/2014/main" id="{3BC545E4-CB5D-4ED4-B598-F4A2EFD4014A}"/>
                  </a:ext>
                </a:extLst>
              </p:cNvPr>
              <p:cNvSpPr>
                <a:spLocks noChangeArrowheads="1"/>
              </p:cNvSpPr>
              <p:nvPr/>
            </p:nvSpPr>
            <p:spPr bwMode="auto">
              <a:xfrm>
                <a:off x="8141777" y="1504951"/>
                <a:ext cx="361950" cy="36036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a:extLst>
                  <a:ext uri="{FF2B5EF4-FFF2-40B4-BE49-F238E27FC236}">
                    <a16:creationId xmlns:a16="http://schemas.microsoft.com/office/drawing/2014/main" id="{FFEE514D-4340-46E3-A663-ADDC969099B1}"/>
                  </a:ext>
                </a:extLst>
              </p:cNvPr>
              <p:cNvSpPr>
                <a:spLocks/>
              </p:cNvSpPr>
              <p:nvPr/>
            </p:nvSpPr>
            <p:spPr bwMode="auto">
              <a:xfrm>
                <a:off x="8081452" y="1730376"/>
                <a:ext cx="601663" cy="134938"/>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1">
                <a:extLst>
                  <a:ext uri="{FF2B5EF4-FFF2-40B4-BE49-F238E27FC236}">
                    <a16:creationId xmlns:a16="http://schemas.microsoft.com/office/drawing/2014/main" id="{8E44EB62-54A0-40EA-8F98-FF78F5C139E0}"/>
                  </a:ext>
                </a:extLst>
              </p:cNvPr>
              <p:cNvSpPr>
                <a:spLocks noChangeArrowheads="1"/>
              </p:cNvSpPr>
              <p:nvPr/>
            </p:nvSpPr>
            <p:spPr bwMode="auto">
              <a:xfrm>
                <a:off x="8383077" y="1565276"/>
                <a:ext cx="239713" cy="23971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descr="diagram of resources of Azure ">
            <a:extLst>
              <a:ext uri="{FF2B5EF4-FFF2-40B4-BE49-F238E27FC236}">
                <a16:creationId xmlns:a16="http://schemas.microsoft.com/office/drawing/2014/main" id="{2EE513FF-0193-4979-BD81-5666CABA6804}"/>
              </a:ext>
            </a:extLst>
          </p:cNvPr>
          <p:cNvGrpSpPr/>
          <p:nvPr/>
        </p:nvGrpSpPr>
        <p:grpSpPr>
          <a:xfrm>
            <a:off x="-70692" y="1114483"/>
            <a:ext cx="4475074" cy="3208855"/>
            <a:chOff x="-70692" y="1114483"/>
            <a:chExt cx="4475074" cy="3208855"/>
          </a:xfrm>
        </p:grpSpPr>
        <p:grpSp>
          <p:nvGrpSpPr>
            <p:cNvPr id="101" name="Group 100">
              <a:extLst>
                <a:ext uri="{FF2B5EF4-FFF2-40B4-BE49-F238E27FC236}">
                  <a16:creationId xmlns:a16="http://schemas.microsoft.com/office/drawing/2014/main" id="{E3B54906-BFB0-48F9-B414-4E9A4E7EC604}"/>
                </a:ext>
              </a:extLst>
            </p:cNvPr>
            <p:cNvGrpSpPr/>
            <p:nvPr/>
          </p:nvGrpSpPr>
          <p:grpSpPr>
            <a:xfrm>
              <a:off x="-70692" y="1114483"/>
              <a:ext cx="4475074" cy="3134540"/>
              <a:chOff x="-25879" y="900214"/>
              <a:chExt cx="4583677" cy="3210610"/>
            </a:xfrm>
          </p:grpSpPr>
          <p:pic>
            <p:nvPicPr>
              <p:cNvPr id="58" name="Graphic 57">
                <a:extLst>
                  <a:ext uri="{FF2B5EF4-FFF2-40B4-BE49-F238E27FC236}">
                    <a16:creationId xmlns:a16="http://schemas.microsoft.com/office/drawing/2014/main" id="{6B48AC05-8521-4F7B-AE44-8D7E32AD5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00" name="Rectangle 99">
                <a:extLst>
                  <a:ext uri="{FF2B5EF4-FFF2-40B4-BE49-F238E27FC236}">
                    <a16:creationId xmlns:a16="http://schemas.microsoft.com/office/drawing/2014/main" id="{484C045B-62DC-44AB-9D1E-3838EEA7D35D}"/>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C07EE7A8-E114-4483-A745-69F09FED8554}"/>
                </a:ext>
              </a:extLst>
            </p:cNvPr>
            <p:cNvSpPr/>
            <p:nvPr/>
          </p:nvSpPr>
          <p:spPr bwMode="auto">
            <a:xfrm>
              <a:off x="747143" y="2697695"/>
              <a:ext cx="2892369" cy="11551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B4C80C59-2909-4059-9082-C5D8BAB5BFA0}"/>
                </a:ext>
              </a:extLst>
            </p:cNvPr>
            <p:cNvSpPr txBox="1"/>
            <p:nvPr/>
          </p:nvSpPr>
          <p:spPr>
            <a:xfrm>
              <a:off x="747143" y="3927133"/>
              <a:ext cx="2892369" cy="396205"/>
            </a:xfrm>
            <a:prstGeom prst="rect">
              <a:avLst/>
            </a:prstGeom>
            <a:solidFill>
              <a:schemeClr val="accent2"/>
            </a:solidFill>
          </p:spPr>
          <p:txBody>
            <a:bodyPr wrap="square" lIns="0" tIns="0" rIns="0" bIns="0" rtlCol="0" anchor="ctr">
              <a:noAutofit/>
            </a:bodyPr>
            <a:lstStyle/>
            <a:p>
              <a:pPr algn="ctr" defTabSz="914367"/>
              <a:r>
                <a:rPr lang="en-US" sz="1600">
                  <a:solidFill>
                    <a:srgbClr val="FFFFFF"/>
                  </a:solidFill>
                  <a:latin typeface="Segoe UI Semibold" panose="020B0702040204020203" pitchFamily="34" charset="0"/>
                  <a:cs typeface="Segoe UI Semibold" panose="020B0702040204020203" pitchFamily="34" charset="0"/>
                </a:rPr>
                <a:t>Workload</a:t>
              </a:r>
            </a:p>
          </p:txBody>
        </p:sp>
        <p:grpSp>
          <p:nvGrpSpPr>
            <p:cNvPr id="110" name="Group 109">
              <a:extLst>
                <a:ext uri="{FF2B5EF4-FFF2-40B4-BE49-F238E27FC236}">
                  <a16:creationId xmlns:a16="http://schemas.microsoft.com/office/drawing/2014/main" id="{97853B16-DF13-416F-81FD-36490785581F}"/>
                </a:ext>
              </a:extLst>
            </p:cNvPr>
            <p:cNvGrpSpPr/>
            <p:nvPr/>
          </p:nvGrpSpPr>
          <p:grpSpPr>
            <a:xfrm>
              <a:off x="977850" y="3315694"/>
              <a:ext cx="2427255" cy="433845"/>
              <a:chOff x="977850" y="3315694"/>
              <a:chExt cx="2427255" cy="433845"/>
            </a:xfrm>
          </p:grpSpPr>
          <p:pic>
            <p:nvPicPr>
              <p:cNvPr id="10" name="Graphic 9">
                <a:extLst>
                  <a:ext uri="{FF2B5EF4-FFF2-40B4-BE49-F238E27FC236}">
                    <a16:creationId xmlns:a16="http://schemas.microsoft.com/office/drawing/2014/main" id="{5E2B151C-EA59-443D-876F-D9C5693088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850" y="3315694"/>
                <a:ext cx="433845" cy="433845"/>
              </a:xfrm>
              <a:prstGeom prst="rect">
                <a:avLst/>
              </a:prstGeom>
            </p:spPr>
          </p:pic>
          <p:pic>
            <p:nvPicPr>
              <p:cNvPr id="35" name="Graphic 34">
                <a:extLst>
                  <a:ext uri="{FF2B5EF4-FFF2-40B4-BE49-F238E27FC236}">
                    <a16:creationId xmlns:a16="http://schemas.microsoft.com/office/drawing/2014/main" id="{EB670546-542A-45EC-9776-4123DFEF40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8005" y="3315694"/>
                <a:ext cx="433845" cy="433845"/>
              </a:xfrm>
              <a:prstGeom prst="rect">
                <a:avLst/>
              </a:prstGeom>
            </p:spPr>
          </p:pic>
          <p:pic>
            <p:nvPicPr>
              <p:cNvPr id="36" name="Graphic 35">
                <a:extLst>
                  <a:ext uri="{FF2B5EF4-FFF2-40B4-BE49-F238E27FC236}">
                    <a16:creationId xmlns:a16="http://schemas.microsoft.com/office/drawing/2014/main" id="{2D011770-679C-4353-977B-86F8FF0CCD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58160" y="3315694"/>
                <a:ext cx="379614" cy="433845"/>
              </a:xfrm>
              <a:prstGeom prst="rect">
                <a:avLst/>
              </a:prstGeom>
            </p:spPr>
          </p:pic>
          <p:pic>
            <p:nvPicPr>
              <p:cNvPr id="37" name="Graphic 36">
                <a:extLst>
                  <a:ext uri="{FF2B5EF4-FFF2-40B4-BE49-F238E27FC236}">
                    <a16:creationId xmlns:a16="http://schemas.microsoft.com/office/drawing/2014/main" id="{D22C251B-8C45-49FF-A6AB-9E3493076D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94083" y="3378483"/>
                <a:ext cx="411022" cy="308267"/>
              </a:xfrm>
              <a:prstGeom prst="rect">
                <a:avLst/>
              </a:prstGeom>
            </p:spPr>
          </p:pic>
        </p:grpSp>
        <p:sp>
          <p:nvSpPr>
            <p:cNvPr id="9" name="TextBox 8">
              <a:extLst>
                <a:ext uri="{FF2B5EF4-FFF2-40B4-BE49-F238E27FC236}">
                  <a16:creationId xmlns:a16="http://schemas.microsoft.com/office/drawing/2014/main" id="{B6364B23-B41C-4ED3-B47E-91F5F261B14E}"/>
                </a:ext>
              </a:extLst>
            </p:cNvPr>
            <p:cNvSpPr txBox="1"/>
            <p:nvPr/>
          </p:nvSpPr>
          <p:spPr>
            <a:xfrm>
              <a:off x="1095687" y="2644130"/>
              <a:ext cx="2195281" cy="738664"/>
            </a:xfrm>
            <a:prstGeom prst="rect">
              <a:avLst/>
            </a:prstGeom>
            <a:noFill/>
          </p:spPr>
          <p:txBody>
            <a:bodyPr wrap="non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latin typeface="+mj-lt"/>
                </a:rPr>
                <a:t>Assets</a:t>
              </a:r>
              <a:br>
                <a:rPr lang="en-US" sz="1600">
                  <a:gradFill>
                    <a:gsLst>
                      <a:gs pos="2917">
                        <a:schemeClr val="tx1"/>
                      </a:gs>
                      <a:gs pos="30000">
                        <a:schemeClr val="tx1"/>
                      </a:gs>
                    </a:gsLst>
                    <a:lin ang="5400000" scaled="0"/>
                  </a:gradFill>
                  <a:latin typeface="+mj-lt"/>
                </a:rPr>
              </a:br>
              <a:r>
                <a:rPr lang="en-US" sz="1600">
                  <a:gradFill>
                    <a:gsLst>
                      <a:gs pos="2917">
                        <a:schemeClr val="tx1"/>
                      </a:gs>
                      <a:gs pos="30000">
                        <a:schemeClr val="tx1"/>
                      </a:gs>
                    </a:gsLst>
                    <a:lin ang="5400000" scaled="0"/>
                  </a:gradFill>
                </a:rPr>
                <a:t>(Resources in Azure)</a:t>
              </a:r>
            </a:p>
          </p:txBody>
        </p:sp>
      </p:grpSp>
      <p:grpSp>
        <p:nvGrpSpPr>
          <p:cNvPr id="116" name="Group 115" descr="diagram of landing zones">
            <a:extLst>
              <a:ext uri="{FF2B5EF4-FFF2-40B4-BE49-F238E27FC236}">
                <a16:creationId xmlns:a16="http://schemas.microsoft.com/office/drawing/2014/main" id="{AC9724C4-B5E0-4FB8-9841-25E39EECA2C6}"/>
              </a:ext>
            </a:extLst>
          </p:cNvPr>
          <p:cNvGrpSpPr/>
          <p:nvPr/>
        </p:nvGrpSpPr>
        <p:grpSpPr>
          <a:xfrm>
            <a:off x="3840332" y="1114483"/>
            <a:ext cx="4475074" cy="3208855"/>
            <a:chOff x="3903940" y="1114483"/>
            <a:chExt cx="4475074" cy="3208855"/>
          </a:xfrm>
        </p:grpSpPr>
        <p:grpSp>
          <p:nvGrpSpPr>
            <p:cNvPr id="102" name="Group 101">
              <a:extLst>
                <a:ext uri="{FF2B5EF4-FFF2-40B4-BE49-F238E27FC236}">
                  <a16:creationId xmlns:a16="http://schemas.microsoft.com/office/drawing/2014/main" id="{21D80D2F-9685-42BA-A784-FC08D8E80607}"/>
                </a:ext>
              </a:extLst>
            </p:cNvPr>
            <p:cNvGrpSpPr/>
            <p:nvPr/>
          </p:nvGrpSpPr>
          <p:grpSpPr>
            <a:xfrm>
              <a:off x="3903940" y="1114483"/>
              <a:ext cx="4475074" cy="3134540"/>
              <a:chOff x="-25879" y="900214"/>
              <a:chExt cx="4583677" cy="3210610"/>
            </a:xfrm>
          </p:grpSpPr>
          <p:pic>
            <p:nvPicPr>
              <p:cNvPr id="103" name="Graphic 102">
                <a:extLst>
                  <a:ext uri="{FF2B5EF4-FFF2-40B4-BE49-F238E27FC236}">
                    <a16:creationId xmlns:a16="http://schemas.microsoft.com/office/drawing/2014/main" id="{A955D187-8E93-4CE6-B9D8-E21E6EE7A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04" name="Rectangle 103">
                <a:extLst>
                  <a:ext uri="{FF2B5EF4-FFF2-40B4-BE49-F238E27FC236}">
                    <a16:creationId xmlns:a16="http://schemas.microsoft.com/office/drawing/2014/main" id="{920FD8B6-2AA6-4F64-9B3B-B25AE891FF4C}"/>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A43C89EC-92E6-44B2-8163-A1C79B126B15}"/>
                </a:ext>
              </a:extLst>
            </p:cNvPr>
            <p:cNvSpPr txBox="1"/>
            <p:nvPr/>
          </p:nvSpPr>
          <p:spPr>
            <a:xfrm>
              <a:off x="4777008" y="3054819"/>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2" name="TextBox 71">
              <a:extLst>
                <a:ext uri="{FF2B5EF4-FFF2-40B4-BE49-F238E27FC236}">
                  <a16:creationId xmlns:a16="http://schemas.microsoft.com/office/drawing/2014/main" id="{6C36EDE2-7A64-4E88-9F88-CD1B07638915}"/>
                </a:ext>
              </a:extLst>
            </p:cNvPr>
            <p:cNvSpPr txBox="1"/>
            <p:nvPr/>
          </p:nvSpPr>
          <p:spPr>
            <a:xfrm>
              <a:off x="4783146" y="3492483"/>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4" name="TextBox 73">
              <a:extLst>
                <a:ext uri="{FF2B5EF4-FFF2-40B4-BE49-F238E27FC236}">
                  <a16:creationId xmlns:a16="http://schemas.microsoft.com/office/drawing/2014/main" id="{A8B13068-9103-43E1-BFB1-BC37F127E684}"/>
                </a:ext>
              </a:extLst>
            </p:cNvPr>
            <p:cNvSpPr txBox="1"/>
            <p:nvPr/>
          </p:nvSpPr>
          <p:spPr>
            <a:xfrm>
              <a:off x="4783146" y="3930146"/>
              <a:ext cx="2889504"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400" dirty="0">
                  <a:solidFill>
                    <a:srgbClr val="FFFFFF"/>
                  </a:solidFill>
                  <a:latin typeface="Segoe UI Semibold" panose="020B0702040204020203" pitchFamily="34" charset="0"/>
                  <a:cs typeface="Segoe UI Semibold" panose="020B0702040204020203" pitchFamily="34" charset="0"/>
                </a:rPr>
                <a:t>Landing zone</a:t>
              </a:r>
            </a:p>
          </p:txBody>
        </p:sp>
        <p:sp>
          <p:nvSpPr>
            <p:cNvPr id="111" name="TextBox 110">
              <a:extLst>
                <a:ext uri="{FF2B5EF4-FFF2-40B4-BE49-F238E27FC236}">
                  <a16:creationId xmlns:a16="http://schemas.microsoft.com/office/drawing/2014/main" id="{A974C20F-3AFB-4109-B4D9-17C1FAB0A26F}"/>
                </a:ext>
              </a:extLst>
            </p:cNvPr>
            <p:cNvSpPr txBox="1"/>
            <p:nvPr/>
          </p:nvSpPr>
          <p:spPr>
            <a:xfrm>
              <a:off x="4777008" y="2617155"/>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2" name="TextBox 111">
              <a:extLst>
                <a:ext uri="{FF2B5EF4-FFF2-40B4-BE49-F238E27FC236}">
                  <a16:creationId xmlns:a16="http://schemas.microsoft.com/office/drawing/2014/main" id="{DA0E7336-4BDB-4E5F-8FA5-B2B5023B759B}"/>
                </a:ext>
              </a:extLst>
            </p:cNvPr>
            <p:cNvSpPr txBox="1"/>
            <p:nvPr/>
          </p:nvSpPr>
          <p:spPr>
            <a:xfrm>
              <a:off x="5929947" y="3054819"/>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3" name="TextBox 112">
              <a:extLst>
                <a:ext uri="{FF2B5EF4-FFF2-40B4-BE49-F238E27FC236}">
                  <a16:creationId xmlns:a16="http://schemas.microsoft.com/office/drawing/2014/main" id="{31320744-C4FC-4E83-8390-64D9374581D5}"/>
                </a:ext>
              </a:extLst>
            </p:cNvPr>
            <p:cNvSpPr txBox="1"/>
            <p:nvPr/>
          </p:nvSpPr>
          <p:spPr>
            <a:xfrm>
              <a:off x="5929947" y="3492483"/>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114" name="TextBox 113">
              <a:extLst>
                <a:ext uri="{FF2B5EF4-FFF2-40B4-BE49-F238E27FC236}">
                  <a16:creationId xmlns:a16="http://schemas.microsoft.com/office/drawing/2014/main" id="{D1948743-DC46-4AD3-85A0-96B5FD86FA69}"/>
                </a:ext>
              </a:extLst>
            </p:cNvPr>
            <p:cNvSpPr txBox="1"/>
            <p:nvPr/>
          </p:nvSpPr>
          <p:spPr>
            <a:xfrm>
              <a:off x="5929947" y="2617155"/>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sp>
          <p:nvSpPr>
            <p:cNvPr id="75" name="TextBox 74">
              <a:extLst>
                <a:ext uri="{FF2B5EF4-FFF2-40B4-BE49-F238E27FC236}">
                  <a16:creationId xmlns:a16="http://schemas.microsoft.com/office/drawing/2014/main" id="{B2572552-DE54-4E95-9A3E-A7B248A8ED79}"/>
                </a:ext>
              </a:extLst>
            </p:cNvPr>
            <p:cNvSpPr txBox="1"/>
            <p:nvPr/>
          </p:nvSpPr>
          <p:spPr>
            <a:xfrm>
              <a:off x="6437269" y="2933881"/>
              <a:ext cx="1243584" cy="954808"/>
            </a:xfrm>
            <a:prstGeom prst="rect">
              <a:avLst/>
            </a:prstGeom>
            <a:solidFill>
              <a:schemeClr val="accent5"/>
            </a:solidFill>
            <a:ln w="57150" cap="sq">
              <a:solidFill>
                <a:schemeClr val="bg1"/>
              </a:solidFill>
              <a:miter lim="800000"/>
            </a:ln>
          </p:spPr>
          <p:txBody>
            <a:bodyPr wrap="square" lIns="0" tIns="0" rIns="0" bIns="0" rtlCol="0" anchor="ctr">
              <a:noAutofit/>
            </a:bodyPr>
            <a:lstStyle/>
            <a:p>
              <a:pPr algn="ctr" defTabSz="914367"/>
              <a:r>
                <a:rPr lang="en-US" sz="1400">
                  <a:latin typeface="Segoe UI Semibold" panose="020B0702040204020203" pitchFamily="34" charset="0"/>
                  <a:cs typeface="Segoe UI Semibold" panose="020B0702040204020203" pitchFamily="34" charset="0"/>
                </a:rPr>
                <a:t>Foundation</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utilities</a:t>
              </a:r>
            </a:p>
          </p:txBody>
        </p:sp>
        <p:sp>
          <p:nvSpPr>
            <p:cNvPr id="130" name="TextBox 129">
              <a:extLst>
                <a:ext uri="{FF2B5EF4-FFF2-40B4-BE49-F238E27FC236}">
                  <a16:creationId xmlns:a16="http://schemas.microsoft.com/office/drawing/2014/main" id="{B1830EA9-2A8B-4A1C-A3D3-F2BFABD0F7CE}"/>
                </a:ext>
              </a:extLst>
            </p:cNvPr>
            <p:cNvSpPr txBox="1"/>
            <p:nvPr/>
          </p:nvSpPr>
          <p:spPr>
            <a:xfrm>
              <a:off x="4777008" y="2171881"/>
              <a:ext cx="1090852" cy="386443"/>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Workload</a:t>
              </a:r>
            </a:p>
          </p:txBody>
        </p:sp>
      </p:grpSp>
      <p:grpSp>
        <p:nvGrpSpPr>
          <p:cNvPr id="156" name="Group 155" descr="diagram of platform foundation ">
            <a:extLst>
              <a:ext uri="{FF2B5EF4-FFF2-40B4-BE49-F238E27FC236}">
                <a16:creationId xmlns:a16="http://schemas.microsoft.com/office/drawing/2014/main" id="{4F424C89-223E-45A4-A6FC-2BDBF940719D}"/>
              </a:ext>
            </a:extLst>
          </p:cNvPr>
          <p:cNvGrpSpPr/>
          <p:nvPr/>
        </p:nvGrpSpPr>
        <p:grpSpPr>
          <a:xfrm>
            <a:off x="7760323" y="1114483"/>
            <a:ext cx="4475074" cy="3208855"/>
            <a:chOff x="7760323" y="1114483"/>
            <a:chExt cx="4475074" cy="3208855"/>
          </a:xfrm>
        </p:grpSpPr>
        <p:grpSp>
          <p:nvGrpSpPr>
            <p:cNvPr id="119" name="Group 118">
              <a:extLst>
                <a:ext uri="{FF2B5EF4-FFF2-40B4-BE49-F238E27FC236}">
                  <a16:creationId xmlns:a16="http://schemas.microsoft.com/office/drawing/2014/main" id="{51DE6714-17F3-4AE4-A81F-AD648B176A64}"/>
                </a:ext>
              </a:extLst>
            </p:cNvPr>
            <p:cNvGrpSpPr/>
            <p:nvPr/>
          </p:nvGrpSpPr>
          <p:grpSpPr>
            <a:xfrm>
              <a:off x="7760323" y="1114483"/>
              <a:ext cx="4475074" cy="3134540"/>
              <a:chOff x="-25879" y="900214"/>
              <a:chExt cx="4583677" cy="3210610"/>
            </a:xfrm>
          </p:grpSpPr>
          <p:pic>
            <p:nvPicPr>
              <p:cNvPr id="128" name="Graphic 127">
                <a:extLst>
                  <a:ext uri="{FF2B5EF4-FFF2-40B4-BE49-F238E27FC236}">
                    <a16:creationId xmlns:a16="http://schemas.microsoft.com/office/drawing/2014/main" id="{9F9D01E9-1627-422B-A7BB-05E563689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9" y="900214"/>
                <a:ext cx="4583677" cy="2711665"/>
              </a:xfrm>
              <a:prstGeom prst="rect">
                <a:avLst/>
              </a:prstGeom>
            </p:spPr>
          </p:pic>
          <p:sp>
            <p:nvSpPr>
              <p:cNvPr id="129" name="Rectangle 128">
                <a:extLst>
                  <a:ext uri="{FF2B5EF4-FFF2-40B4-BE49-F238E27FC236}">
                    <a16:creationId xmlns:a16="http://schemas.microsoft.com/office/drawing/2014/main" id="{5943C357-4284-4F67-8183-E0F5C216F091}"/>
                  </a:ext>
                </a:extLst>
              </p:cNvPr>
              <p:cNvSpPr/>
              <p:nvPr/>
            </p:nvSpPr>
            <p:spPr bwMode="auto">
              <a:xfrm>
                <a:off x="779228" y="2448453"/>
                <a:ext cx="3057131" cy="1662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 name="TextBox 121">
              <a:extLst>
                <a:ext uri="{FF2B5EF4-FFF2-40B4-BE49-F238E27FC236}">
                  <a16:creationId xmlns:a16="http://schemas.microsoft.com/office/drawing/2014/main" id="{E202974A-AD2A-4979-9C6F-17DAE4C3206E}"/>
                </a:ext>
              </a:extLst>
            </p:cNvPr>
            <p:cNvSpPr txBox="1"/>
            <p:nvPr/>
          </p:nvSpPr>
          <p:spPr>
            <a:xfrm>
              <a:off x="8639529" y="3930146"/>
              <a:ext cx="2889504" cy="393192"/>
            </a:xfrm>
            <a:prstGeom prst="rect">
              <a:avLst/>
            </a:prstGeom>
            <a:solidFill>
              <a:schemeClr val="accent5"/>
            </a:solidFill>
          </p:spPr>
          <p:txBody>
            <a:bodyPr wrap="square" lIns="0" tIns="0" rIns="0" bIns="0" rtlCol="0" anchor="ctr">
              <a:noAutofit/>
            </a:bodyPr>
            <a:lstStyle/>
            <a:p>
              <a:pPr algn="ctr" defTabSz="914367"/>
              <a:r>
                <a:rPr lang="en-US" sz="1400">
                  <a:latin typeface="Segoe UI Semibold" panose="020B0702040204020203" pitchFamily="34" charset="0"/>
                  <a:cs typeface="Segoe UI Semibold" panose="020B0702040204020203" pitchFamily="34" charset="0"/>
                </a:rPr>
                <a:t>Platform foundation</a:t>
              </a:r>
            </a:p>
            <a:p>
              <a:pPr algn="ctr" defTabSz="914367"/>
              <a:r>
                <a:rPr lang="en-US" sz="1000">
                  <a:latin typeface="Segoe UI Semibold" panose="020B0702040204020203" pitchFamily="34" charset="0"/>
                  <a:cs typeface="Segoe UI Semibold" panose="020B0702040204020203" pitchFamily="34" charset="0"/>
                </a:rPr>
                <a:t>Foundation utilities</a:t>
              </a:r>
            </a:p>
          </p:txBody>
        </p:sp>
        <p:sp>
          <p:nvSpPr>
            <p:cNvPr id="133" name="TextBox 132">
              <a:extLst>
                <a:ext uri="{FF2B5EF4-FFF2-40B4-BE49-F238E27FC236}">
                  <a16:creationId xmlns:a16="http://schemas.microsoft.com/office/drawing/2014/main" id="{128807AC-55E4-447E-9C76-612228D8D088}"/>
                </a:ext>
              </a:extLst>
            </p:cNvPr>
            <p:cNvSpPr txBox="1"/>
            <p:nvPr/>
          </p:nvSpPr>
          <p:spPr>
            <a:xfrm>
              <a:off x="8639529"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137" name="TextBox 136">
              <a:extLst>
                <a:ext uri="{FF2B5EF4-FFF2-40B4-BE49-F238E27FC236}">
                  <a16:creationId xmlns:a16="http://schemas.microsoft.com/office/drawing/2014/main" id="{1751843C-FFC9-40A2-A6F7-DE9644AEB204}"/>
                </a:ext>
              </a:extLst>
            </p:cNvPr>
            <p:cNvSpPr txBox="1"/>
            <p:nvPr/>
          </p:nvSpPr>
          <p:spPr>
            <a:xfrm>
              <a:off x="9620480"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138" name="TextBox 137">
              <a:extLst>
                <a:ext uri="{FF2B5EF4-FFF2-40B4-BE49-F238E27FC236}">
                  <a16:creationId xmlns:a16="http://schemas.microsoft.com/office/drawing/2014/main" id="{9CF861AE-75C8-402D-88C1-6F517E443B8E}"/>
                </a:ext>
              </a:extLst>
            </p:cNvPr>
            <p:cNvSpPr txBox="1"/>
            <p:nvPr/>
          </p:nvSpPr>
          <p:spPr>
            <a:xfrm>
              <a:off x="10601431" y="3463330"/>
              <a:ext cx="927602" cy="393192"/>
            </a:xfrm>
            <a:prstGeom prst="rect">
              <a:avLst/>
            </a:prstGeom>
            <a:solidFill>
              <a:schemeClr val="tx1">
                <a:lumMod val="95000"/>
                <a:lumOff val="5000"/>
              </a:schemeClr>
            </a:solidFill>
          </p:spPr>
          <p:txBody>
            <a:bodyPr wrap="square" lIns="0" tIns="0" rIns="0" bIns="0" rtlCol="0" anchor="ctr">
              <a:noAutofit/>
            </a:bodyPr>
            <a:lstStyle/>
            <a:p>
              <a:pPr algn="ctr" defTabSz="914367"/>
              <a:r>
                <a:rPr lang="en-US" sz="1000">
                  <a:solidFill>
                    <a:srgbClr val="FFFFFF"/>
                  </a:solidFill>
                  <a:latin typeface="Segoe UI Semibold" panose="020B0702040204020203" pitchFamily="34" charset="0"/>
                  <a:cs typeface="Segoe UI Semibold" panose="020B0702040204020203" pitchFamily="34" charset="0"/>
                </a:rPr>
                <a:t>Landing </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zone</a:t>
              </a:r>
            </a:p>
          </p:txBody>
        </p:sp>
        <p:sp>
          <p:nvSpPr>
            <p:cNvPr id="78" name="TextBox 77">
              <a:extLst>
                <a:ext uri="{FF2B5EF4-FFF2-40B4-BE49-F238E27FC236}">
                  <a16:creationId xmlns:a16="http://schemas.microsoft.com/office/drawing/2014/main" id="{24FFC980-B8F8-4104-BD29-9E4739BF2E88}"/>
                </a:ext>
              </a:extLst>
            </p:cNvPr>
            <p:cNvSpPr txBox="1"/>
            <p:nvPr/>
          </p:nvSpPr>
          <p:spPr>
            <a:xfrm>
              <a:off x="8643068"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89" name="TextBox 88">
              <a:extLst>
                <a:ext uri="{FF2B5EF4-FFF2-40B4-BE49-F238E27FC236}">
                  <a16:creationId xmlns:a16="http://schemas.microsoft.com/office/drawing/2014/main" id="{A8992FB4-AC87-4A2E-ABE7-D357DAF6CC94}"/>
                </a:ext>
              </a:extLst>
            </p:cNvPr>
            <p:cNvSpPr txBox="1"/>
            <p:nvPr/>
          </p:nvSpPr>
          <p:spPr>
            <a:xfrm>
              <a:off x="9128509"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0" name="TextBox 139">
              <a:extLst>
                <a:ext uri="{FF2B5EF4-FFF2-40B4-BE49-F238E27FC236}">
                  <a16:creationId xmlns:a16="http://schemas.microsoft.com/office/drawing/2014/main" id="{21E35A85-709D-447D-9DF8-3F63EC5F1F9C}"/>
                </a:ext>
              </a:extLst>
            </p:cNvPr>
            <p:cNvSpPr txBox="1"/>
            <p:nvPr/>
          </p:nvSpPr>
          <p:spPr>
            <a:xfrm>
              <a:off x="8643068"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1" name="TextBox 140">
              <a:extLst>
                <a:ext uri="{FF2B5EF4-FFF2-40B4-BE49-F238E27FC236}">
                  <a16:creationId xmlns:a16="http://schemas.microsoft.com/office/drawing/2014/main" id="{E360658A-4B2A-4672-B7A6-651A8BD8E72D}"/>
                </a:ext>
              </a:extLst>
            </p:cNvPr>
            <p:cNvSpPr txBox="1"/>
            <p:nvPr/>
          </p:nvSpPr>
          <p:spPr>
            <a:xfrm>
              <a:off x="9128509"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2" name="TextBox 141">
              <a:extLst>
                <a:ext uri="{FF2B5EF4-FFF2-40B4-BE49-F238E27FC236}">
                  <a16:creationId xmlns:a16="http://schemas.microsoft.com/office/drawing/2014/main" id="{D11CF1AF-D350-42C1-AF56-3F614BB8CF08}"/>
                </a:ext>
              </a:extLst>
            </p:cNvPr>
            <p:cNvSpPr txBox="1"/>
            <p:nvPr/>
          </p:nvSpPr>
          <p:spPr>
            <a:xfrm>
              <a:off x="8643068" y="2035489"/>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3" name="TextBox 142">
              <a:extLst>
                <a:ext uri="{FF2B5EF4-FFF2-40B4-BE49-F238E27FC236}">
                  <a16:creationId xmlns:a16="http://schemas.microsoft.com/office/drawing/2014/main" id="{A80BFA12-883B-4E31-8C7F-1454B1333EE7}"/>
                </a:ext>
              </a:extLst>
            </p:cNvPr>
            <p:cNvSpPr txBox="1"/>
            <p:nvPr/>
          </p:nvSpPr>
          <p:spPr>
            <a:xfrm>
              <a:off x="9128509" y="2035489"/>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4" name="TextBox 143">
              <a:extLst>
                <a:ext uri="{FF2B5EF4-FFF2-40B4-BE49-F238E27FC236}">
                  <a16:creationId xmlns:a16="http://schemas.microsoft.com/office/drawing/2014/main" id="{54407E39-B8DD-4CB4-99AF-0C85A5DC5C77}"/>
                </a:ext>
              </a:extLst>
            </p:cNvPr>
            <p:cNvSpPr txBox="1"/>
            <p:nvPr/>
          </p:nvSpPr>
          <p:spPr>
            <a:xfrm>
              <a:off x="9629030"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5" name="TextBox 144">
              <a:extLst>
                <a:ext uri="{FF2B5EF4-FFF2-40B4-BE49-F238E27FC236}">
                  <a16:creationId xmlns:a16="http://schemas.microsoft.com/office/drawing/2014/main" id="{420AB3E6-C067-41BE-82FD-3D2A41675C52}"/>
                </a:ext>
              </a:extLst>
            </p:cNvPr>
            <p:cNvSpPr txBox="1"/>
            <p:nvPr/>
          </p:nvSpPr>
          <p:spPr>
            <a:xfrm>
              <a:off x="10114471"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47" name="TextBox 146">
              <a:extLst>
                <a:ext uri="{FF2B5EF4-FFF2-40B4-BE49-F238E27FC236}">
                  <a16:creationId xmlns:a16="http://schemas.microsoft.com/office/drawing/2014/main" id="{BE867AA1-155B-479D-82C2-3638235C52E6}"/>
                </a:ext>
              </a:extLst>
            </p:cNvPr>
            <p:cNvSpPr txBox="1"/>
            <p:nvPr/>
          </p:nvSpPr>
          <p:spPr>
            <a:xfrm>
              <a:off x="10114471" y="2512567"/>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sp>
          <p:nvSpPr>
            <p:cNvPr id="150" name="TextBox 149">
              <a:extLst>
                <a:ext uri="{FF2B5EF4-FFF2-40B4-BE49-F238E27FC236}">
                  <a16:creationId xmlns:a16="http://schemas.microsoft.com/office/drawing/2014/main" id="{138AA25D-E3D4-44DA-A0FF-D49501C938F9}"/>
                </a:ext>
              </a:extLst>
            </p:cNvPr>
            <p:cNvSpPr txBox="1"/>
            <p:nvPr/>
          </p:nvSpPr>
          <p:spPr>
            <a:xfrm>
              <a:off x="10607452" y="2989645"/>
              <a:ext cx="429275" cy="431952"/>
            </a:xfrm>
            <a:prstGeom prst="rect">
              <a:avLst/>
            </a:prstGeom>
            <a:solidFill>
              <a:schemeClr val="accent2"/>
            </a:solidFill>
          </p:spPr>
          <p:txBody>
            <a:bodyPr wrap="square" lIns="0" tIns="0" rIns="0" bIns="0" rtlCol="0" anchor="ctr">
              <a:noAutofit/>
            </a:bodyPr>
            <a:lstStyle/>
            <a:p>
              <a:pPr algn="ctr" defTabSz="914367"/>
              <a:r>
                <a:rPr lang="en-US" sz="1400">
                  <a:solidFill>
                    <a:srgbClr val="FFFFFF"/>
                  </a:solidFill>
                  <a:latin typeface="Segoe UI Semibold" panose="020B0702040204020203" pitchFamily="34" charset="0"/>
                  <a:cs typeface="Segoe UI Semibold" panose="020B0702040204020203" pitchFamily="34" charset="0"/>
                </a:rPr>
                <a:t>W</a:t>
              </a:r>
            </a:p>
          </p:txBody>
        </p:sp>
      </p:grpSp>
    </p:spTree>
    <p:extLst>
      <p:ext uri="{BB962C8B-B14F-4D97-AF65-F5344CB8AC3E}">
        <p14:creationId xmlns:p14="http://schemas.microsoft.com/office/powerpoint/2010/main" val="124284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750"/>
                                        <p:tgtEl>
                                          <p:spTgt spid="117"/>
                                        </p:tgtEl>
                                        <p:attrNameLst>
                                          <p:attrName>ppt_y</p:attrName>
                                        </p:attrNameLst>
                                      </p:cBhvr>
                                      <p:tavLst>
                                        <p:tav tm="0">
                                          <p:val>
                                            <p:strVal val="#ppt_y+#ppt_h*1.125000"/>
                                          </p:val>
                                        </p:tav>
                                        <p:tav tm="100000">
                                          <p:val>
                                            <p:strVal val="#ppt_y"/>
                                          </p:val>
                                        </p:tav>
                                      </p:tavLst>
                                    </p:anim>
                                    <p:animEffect transition="in" filter="wipe(up)">
                                      <p:cBhvr>
                                        <p:cTn id="8" dur="750"/>
                                        <p:tgtEl>
                                          <p:spTgt spid="1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750"/>
                                        <p:tgtEl>
                                          <p:spTgt spid="116"/>
                                        </p:tgtEl>
                                        <p:attrNameLst>
                                          <p:attrName>ppt_y</p:attrName>
                                        </p:attrNameLst>
                                      </p:cBhvr>
                                      <p:tavLst>
                                        <p:tav tm="0">
                                          <p:val>
                                            <p:strVal val="#ppt_y+#ppt_h*1.125000"/>
                                          </p:val>
                                        </p:tav>
                                        <p:tav tm="100000">
                                          <p:val>
                                            <p:strVal val="#ppt_y"/>
                                          </p:val>
                                        </p:tav>
                                      </p:tavLst>
                                    </p:anim>
                                    <p:animEffect transition="in" filter="wipe(up)">
                                      <p:cBhvr>
                                        <p:cTn id="14" dur="750"/>
                                        <p:tgtEl>
                                          <p:spTgt spid="11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cBhvr additive="base">
                                        <p:cTn id="19" dur="750"/>
                                        <p:tgtEl>
                                          <p:spTgt spid="156"/>
                                        </p:tgtEl>
                                        <p:attrNameLst>
                                          <p:attrName>ppt_y</p:attrName>
                                        </p:attrNameLst>
                                      </p:cBhvr>
                                      <p:tavLst>
                                        <p:tav tm="0">
                                          <p:val>
                                            <p:strVal val="#ppt_y+#ppt_h*1.125000"/>
                                          </p:val>
                                        </p:tav>
                                        <p:tav tm="100000">
                                          <p:val>
                                            <p:strVal val="#ppt_y"/>
                                          </p:val>
                                        </p:tav>
                                      </p:tavLst>
                                    </p:anim>
                                    <p:animEffect transition="in" filter="wipe(up)">
                                      <p:cBhvr>
                                        <p:cTn id="20" dur="750"/>
                                        <p:tgtEl>
                                          <p:spTgt spid="15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750"/>
                                        <p:tgtEl>
                                          <p:spTgt spid="69"/>
                                        </p:tgtEl>
                                        <p:attrNameLst>
                                          <p:attrName>ppt_y</p:attrName>
                                        </p:attrNameLst>
                                      </p:cBhvr>
                                      <p:tavLst>
                                        <p:tav tm="0">
                                          <p:val>
                                            <p:strVal val="#ppt_y+#ppt_h*1.125000"/>
                                          </p:val>
                                        </p:tav>
                                        <p:tav tm="100000">
                                          <p:val>
                                            <p:strVal val="#ppt_y"/>
                                          </p:val>
                                        </p:tav>
                                      </p:tavLst>
                                    </p:anim>
                                    <p:animEffect transition="in" filter="wipe(up)">
                                      <p:cBhvr>
                                        <p:cTn id="26" dur="750"/>
                                        <p:tgtEl>
                                          <p:spTgt spid="6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wipe(down)">
                                      <p:cBhvr>
                                        <p:cTn id="30" dur="500"/>
                                        <p:tgtEl>
                                          <p:spTgt spid="154"/>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barn(outVertical)">
                                      <p:cBhvr>
                                        <p:cTn id="33" dur="500"/>
                                        <p:tgtEl>
                                          <p:spTgt spid="155"/>
                                        </p:tgtEl>
                                      </p:cBhvr>
                                    </p:animEffect>
                                  </p:childTnLst>
                                </p:cTn>
                              </p:par>
                              <p:par>
                                <p:cTn id="34" presetID="16" presetClass="entr" presetSubtype="37"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barn(outVertical)">
                                      <p:cBhvr>
                                        <p:cTn id="3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83991" y="664247"/>
            <a:ext cx="7569205" cy="795089"/>
          </a:xfrm>
        </p:spPr>
        <p:txBody>
          <a:bodyPr/>
          <a:lstStyle/>
          <a:p>
            <a:r>
              <a:rPr lang="en-US" sz="3600" dirty="0">
                <a:solidFill>
                  <a:schemeClr val="accent4"/>
                </a:solidFill>
              </a:rPr>
              <a:t>Align</a:t>
            </a:r>
            <a:r>
              <a:rPr lang="en-US" sz="3600"/>
              <a:t> the </a:t>
            </a:r>
            <a:r>
              <a:rPr lang="en-US" sz="3600" dirty="0">
                <a:solidFill>
                  <a:schemeClr val="accent4"/>
                </a:solidFill>
              </a:rPr>
              <a:t>foundation</a:t>
            </a:r>
            <a:r>
              <a:rPr lang="en-US" sz="3600"/>
              <a:t>—</a:t>
            </a:r>
            <a:br>
              <a:rPr lang="en-US" sz="3600"/>
            </a:br>
            <a:r>
              <a:rPr lang="en-US" sz="2800">
                <a:latin typeface="Segoe UI Semilight" panose="020B0402040204020203" pitchFamily="34" charset="0"/>
                <a:cs typeface="Segoe UI Semilight" panose="020B0402040204020203" pitchFamily="34" charset="0"/>
              </a:rPr>
              <a:t>to </a:t>
            </a:r>
            <a:r>
              <a:rPr lang="en-US" sz="2800" dirty="0">
                <a:solidFill>
                  <a:schemeClr val="accent4"/>
                </a:solidFill>
                <a:latin typeface="Segoe UI Semilight" panose="020B0402040204020203" pitchFamily="34" charset="0"/>
                <a:cs typeface="Segoe UI Semilight" panose="020B0402040204020203" pitchFamily="34" charset="0"/>
              </a:rPr>
              <a:t>your</a:t>
            </a:r>
            <a:r>
              <a:rPr lang="en-US" sz="2800" dirty="0">
                <a:solidFill>
                  <a:schemeClr val="tx1"/>
                </a:solidFill>
                <a:latin typeface="Segoe UI Semilight" panose="020B0402040204020203" pitchFamily="34" charset="0"/>
                <a:cs typeface="Segoe UI Semilight" panose="020B0402040204020203" pitchFamily="34" charset="0"/>
              </a:rPr>
              <a:t> chosen cloud operating model</a:t>
            </a:r>
          </a:p>
        </p:txBody>
      </p:sp>
      <p:grpSp>
        <p:nvGrpSpPr>
          <p:cNvPr id="131" name="Group 130" descr="diagram of enterprise operations ">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Enterprise operations</a:t>
              </a:r>
            </a:p>
          </p:txBody>
        </p:sp>
      </p:grpSp>
      <p:grpSp>
        <p:nvGrpSpPr>
          <p:cNvPr id="130" name="Group 129" descr="diagram of central operations ">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Central operations</a:t>
              </a:r>
            </a:p>
          </p:txBody>
        </p:sp>
      </p:grpSp>
      <p:grpSp>
        <p:nvGrpSpPr>
          <p:cNvPr id="129" name="Group 128" descr="diagram of Decentralized operations ">
            <a:extLst>
              <a:ext uri="{FF2B5EF4-FFF2-40B4-BE49-F238E27FC236}">
                <a16:creationId xmlns:a16="http://schemas.microsoft.com/office/drawing/2014/main" id="{C0B48485-99C1-4F55-B0FF-5A5F22AFF84B}"/>
              </a:ext>
            </a:extLst>
          </p:cNvPr>
          <p:cNvGrpSpPr/>
          <p:nvPr/>
        </p:nvGrpSpPr>
        <p:grpSpPr>
          <a:xfrm>
            <a:off x="213020" y="4313321"/>
            <a:ext cx="3233453" cy="2269973"/>
            <a:chOff x="213020" y="4313321"/>
            <a:chExt cx="3233453" cy="2269973"/>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411480" y="6306295"/>
              <a:ext cx="2902992" cy="276999"/>
            </a:xfrm>
            <a:prstGeom prst="rect">
              <a:avLst/>
            </a:prstGeom>
            <a:noFill/>
          </p:spPr>
          <p:txBody>
            <a:bodyPr wrap="square" lIns="0" tIns="0" rIns="0" bIns="0" rtlCol="0">
              <a:spAutoFit/>
            </a:bodyPr>
            <a:lstStyle/>
            <a:p>
              <a:pPr algn="ctr" defTabSz="914367"/>
              <a:r>
                <a:rPr lang="en-US">
                  <a:solidFill>
                    <a:srgbClr val="000000"/>
                  </a:solidFill>
                  <a:latin typeface="Segoe UI"/>
                </a:rPr>
                <a:t>Decentralized operations</a:t>
              </a:r>
            </a:p>
          </p:txBody>
        </p:sp>
      </p:grpSp>
      <p:grpSp>
        <p:nvGrpSpPr>
          <p:cNvPr id="123" name="Group 122" descr="diagram of distributed operations ">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algn="ctr" defTabSz="914367"/>
              <a:r>
                <a:rPr lang="en-US">
                  <a:solidFill>
                    <a:srgbClr val="000000"/>
                  </a:solidFill>
                  <a:latin typeface="Segoe UI"/>
                </a:rPr>
                <a:t>Distributed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rgbClr val="000000"/>
                    </a:solidFill>
                    <a:latin typeface="Segoe UI"/>
                    <a:ea typeface="Segoe UI" pitchFamily="34" charset="0"/>
                    <a:cs typeface="Segoe UI" pitchFamily="34" charset="0"/>
                  </a:endParaRPr>
                </a:p>
              </p:txBody>
            </p:sp>
          </p:grpSp>
        </p:grpSp>
      </p:grpSp>
      <p:grpSp>
        <p:nvGrpSpPr>
          <p:cNvPr id="128" name="Group 127" descr="key ">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defTabSz="914367"/>
              <a:r>
                <a:rPr lang="en-US" sz="1200">
                  <a:solidFill>
                    <a:srgbClr val="000000"/>
                  </a:solidFill>
                  <a:latin typeface="Segoe UI"/>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defTabSz="914367"/>
              <a:r>
                <a:rPr lang="en-US" sz="1200">
                  <a:solidFill>
                    <a:srgbClr val="000000"/>
                  </a:solidFill>
                  <a:latin typeface="Segoe UI"/>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defTabSz="914367"/>
              <a:r>
                <a:rPr lang="en-US" sz="1200">
                  <a:solidFill>
                    <a:srgbClr val="000000"/>
                  </a:solidFill>
                  <a:latin typeface="Segoe UI"/>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algn="ctr" defTabSz="914367"/>
              <a:r>
                <a:rPr lang="en-US" sz="1400" b="1">
                  <a:solidFill>
                    <a:srgbClr val="FFFFFF"/>
                  </a:solidFill>
                  <a:latin typeface="Segoe UI"/>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00000"/>
                </a:solidFill>
                <a:latin typeface="Segoe UI"/>
                <a:ea typeface="Segoe UI" pitchFamily="34" charset="0"/>
                <a:cs typeface="Segoe UI" pitchFamily="34" charset="0"/>
              </a:endParaRPr>
            </a:p>
          </p:txBody>
        </p:sp>
      </p:grpSp>
      <p:sp>
        <p:nvSpPr>
          <p:cNvPr id="72" name="TextBox 71">
            <a:extLst>
              <a:ext uri="{FF2B5EF4-FFF2-40B4-BE49-F238E27FC236}">
                <a16:creationId xmlns:a16="http://schemas.microsoft.com/office/drawing/2014/main" id="{CFDDFCB4-E1E2-4CBB-AD9E-D89CF8C7D6E2}"/>
              </a:ext>
            </a:extLst>
          </p:cNvPr>
          <p:cNvSpPr txBox="1"/>
          <p:nvPr/>
        </p:nvSpPr>
        <p:spPr>
          <a:xfrm rot="19744092">
            <a:off x="7132449" y="4793118"/>
            <a:ext cx="2923685" cy="307777"/>
          </a:xfrm>
          <a:prstGeom prst="rect">
            <a:avLst/>
          </a:prstGeom>
          <a:noFill/>
        </p:spPr>
        <p:txBody>
          <a:bodyPr wrap="none" lIns="0" tIns="0" rIns="0" bIns="0" rtlCol="0">
            <a:spAutoFit/>
          </a:bodyPr>
          <a:lstStyle/>
          <a:p>
            <a:pPr algn="l"/>
            <a:r>
              <a:rPr lang="en-US" sz="2000">
                <a:solidFill>
                  <a:schemeClr val="tx2"/>
                </a:solidFill>
              </a:rPr>
              <a:t>Environmental complexity</a:t>
            </a:r>
          </a:p>
        </p:txBody>
      </p:sp>
      <p:sp>
        <p:nvSpPr>
          <p:cNvPr id="74" name="Arrow: Right 73">
            <a:extLst>
              <a:ext uri="{FF2B5EF4-FFF2-40B4-BE49-F238E27FC236}">
                <a16:creationId xmlns:a16="http://schemas.microsoft.com/office/drawing/2014/main" id="{DDA70D3F-D995-467E-A5D1-4D93C1637CAD}"/>
              </a:ext>
              <a:ext uri="{C183D7F6-B498-43B3-948B-1728B52AA6E4}">
                <adec:decorative xmlns:adec="http://schemas.microsoft.com/office/drawing/2017/decorative" val="1"/>
              </a:ext>
            </a:extLst>
          </p:cNvPr>
          <p:cNvSpPr/>
          <p:nvPr/>
        </p:nvSpPr>
        <p:spPr bwMode="auto">
          <a:xfrm rot="19773078" flipV="1">
            <a:off x="4909720" y="4827833"/>
            <a:ext cx="6195790" cy="330789"/>
          </a:xfrm>
          <a:prstGeom prst="rightArrow">
            <a:avLst>
              <a:gd name="adj1" fmla="val 29736"/>
              <a:gd name="adj2" fmla="val 76634"/>
            </a:avLst>
          </a:prstGeom>
          <a:gradFill flip="none" rotWithShape="1">
            <a:gsLst>
              <a:gs pos="9000">
                <a:schemeClr val="bg1"/>
              </a:gs>
              <a:gs pos="85000">
                <a:schemeClr val="tx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left)">
                                      <p:cBhvr>
                                        <p:cTn id="30" dur="500"/>
                                        <p:tgtEl>
                                          <p:spTgt spid="7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
            <a:extLst>
              <a:ext uri="{FF2B5EF4-FFF2-40B4-BE49-F238E27FC236}">
                <a16:creationId xmlns:a16="http://schemas.microsoft.com/office/drawing/2014/main" id="{290B7A47-9F47-408B-8BC4-5BA1E8F2C9E0}"/>
              </a:ext>
            </a:extLst>
          </p:cNvPr>
          <p:cNvSpPr>
            <a:spLocks noGrp="1"/>
          </p:cNvSpPr>
          <p:nvPr>
            <p:ph type="title"/>
          </p:nvPr>
        </p:nvSpPr>
        <p:spPr>
          <a:xfrm>
            <a:off x="611747" y="569774"/>
            <a:ext cx="11306469" cy="403137"/>
          </a:xfrm>
        </p:spPr>
        <p:txBody>
          <a:bodyPr/>
          <a:lstStyle/>
          <a:p>
            <a:r>
              <a:rPr lang="en-US" sz="3600"/>
              <a:t>Find the operating model </a:t>
            </a:r>
            <a:r>
              <a:rPr lang="en-US" sz="3600" dirty="0"/>
              <a:t>that </a:t>
            </a:r>
            <a:r>
              <a:rPr lang="en-US" sz="3600" dirty="0">
                <a:solidFill>
                  <a:schemeClr val="accent4"/>
                </a:solidFill>
              </a:rPr>
              <a:t>fits</a:t>
            </a:r>
            <a:r>
              <a:rPr lang="en-US" sz="3600"/>
              <a:t> </a:t>
            </a:r>
            <a:r>
              <a:rPr lang="en-US" sz="3600" dirty="0">
                <a:solidFill>
                  <a:schemeClr val="accent4"/>
                </a:solidFill>
              </a:rPr>
              <a:t>your requirements</a:t>
            </a:r>
          </a:p>
        </p:txBody>
      </p:sp>
      <p:grpSp>
        <p:nvGrpSpPr>
          <p:cNvPr id="92" name="Group 91" descr="diagram of Decentralized operations">
            <a:extLst>
              <a:ext uri="{FF2B5EF4-FFF2-40B4-BE49-F238E27FC236}">
                <a16:creationId xmlns:a16="http://schemas.microsoft.com/office/drawing/2014/main" id="{D7CE8401-C8E1-4281-9EB1-860BBE47AAA9}"/>
              </a:ext>
            </a:extLst>
          </p:cNvPr>
          <p:cNvGrpSpPr/>
          <p:nvPr/>
        </p:nvGrpSpPr>
        <p:grpSpPr>
          <a:xfrm>
            <a:off x="509310" y="1182562"/>
            <a:ext cx="2623504" cy="1737724"/>
            <a:chOff x="73258" y="4313322"/>
            <a:chExt cx="3579437" cy="2370903"/>
          </a:xfrm>
        </p:grpSpPr>
        <p:pic>
          <p:nvPicPr>
            <p:cNvPr id="93" name="Graphic 92" descr="Cloud">
              <a:extLst>
                <a:ext uri="{FF2B5EF4-FFF2-40B4-BE49-F238E27FC236}">
                  <a16:creationId xmlns:a16="http://schemas.microsoft.com/office/drawing/2014/main" id="{3838BA3F-E5CC-4FA8-ACB7-96858949BB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2"/>
              <a:ext cx="3233453" cy="1912492"/>
            </a:xfrm>
            <a:prstGeom prst="rect">
              <a:avLst/>
            </a:prstGeom>
          </p:spPr>
        </p:pic>
        <p:sp>
          <p:nvSpPr>
            <p:cNvPr id="94" name="TextBox 93">
              <a:extLst>
                <a:ext uri="{FF2B5EF4-FFF2-40B4-BE49-F238E27FC236}">
                  <a16:creationId xmlns:a16="http://schemas.microsoft.com/office/drawing/2014/main" id="{E0457D99-E023-4680-AD41-94286C62532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95" name="TextBox 94">
              <a:extLst>
                <a:ext uri="{FF2B5EF4-FFF2-40B4-BE49-F238E27FC236}">
                  <a16:creationId xmlns:a16="http://schemas.microsoft.com/office/drawing/2014/main" id="{5EA8FCC2-80CB-4B37-8C6A-2ED518D15635}"/>
                </a:ext>
              </a:extLst>
            </p:cNvPr>
            <p:cNvSpPr txBox="1"/>
            <p:nvPr/>
          </p:nvSpPr>
          <p:spPr>
            <a:xfrm>
              <a:off x="73258" y="6306295"/>
              <a:ext cx="3579437" cy="377930"/>
            </a:xfrm>
            <a:prstGeom prst="rect">
              <a:avLst/>
            </a:prstGeom>
            <a:noFill/>
          </p:spPr>
          <p:txBody>
            <a:bodyPr wrap="square" lIns="0" tIns="0" rIns="0" bIns="0" rtlCol="0">
              <a:spAutoFit/>
            </a:bodyPr>
            <a:lstStyle/>
            <a:p>
              <a:pPr algn="ctr" defTabSz="914367"/>
              <a:r>
                <a:rPr lang="en-US">
                  <a:latin typeface="Segoe UI"/>
                </a:rPr>
                <a:t>Decentralized operations</a:t>
              </a:r>
            </a:p>
          </p:txBody>
        </p:sp>
      </p:grpSp>
      <p:grpSp>
        <p:nvGrpSpPr>
          <p:cNvPr id="83" name="Group 82" descr="diagram of central operations ">
            <a:extLst>
              <a:ext uri="{FF2B5EF4-FFF2-40B4-BE49-F238E27FC236}">
                <a16:creationId xmlns:a16="http://schemas.microsoft.com/office/drawing/2014/main" id="{0BF61B17-EB9A-42E0-9E90-9B7F23DD20F9}"/>
              </a:ext>
            </a:extLst>
          </p:cNvPr>
          <p:cNvGrpSpPr/>
          <p:nvPr/>
        </p:nvGrpSpPr>
        <p:grpSpPr>
          <a:xfrm>
            <a:off x="3511789" y="1163899"/>
            <a:ext cx="2386994" cy="1737724"/>
            <a:chOff x="3137669" y="2973299"/>
            <a:chExt cx="3256750" cy="2370904"/>
          </a:xfrm>
        </p:grpSpPr>
        <p:pic>
          <p:nvPicPr>
            <p:cNvPr id="84" name="Graphic 83" descr="Cloud">
              <a:extLst>
                <a:ext uri="{FF2B5EF4-FFF2-40B4-BE49-F238E27FC236}">
                  <a16:creationId xmlns:a16="http://schemas.microsoft.com/office/drawing/2014/main" id="{D91574E1-2A6E-4689-BF54-EE3B0CB139B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85" name="Rectangle 84">
              <a:extLst>
                <a:ext uri="{FF2B5EF4-FFF2-40B4-BE49-F238E27FC236}">
                  <a16:creationId xmlns:a16="http://schemas.microsoft.com/office/drawing/2014/main" id="{2FBF33C2-B10C-4300-BF28-121C938292DC}"/>
                </a:ext>
              </a:extLst>
            </p:cNvPr>
            <p:cNvSpPr/>
            <p:nvPr/>
          </p:nvSpPr>
          <p:spPr bwMode="auto">
            <a:xfrm>
              <a:off x="4196823" y="4275731"/>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AEC3C505-9F8D-4D8D-B760-4CA550BEFD80}"/>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8" name="TextBox 87">
              <a:extLst>
                <a:ext uri="{FF2B5EF4-FFF2-40B4-BE49-F238E27FC236}">
                  <a16:creationId xmlns:a16="http://schemas.microsoft.com/office/drawing/2014/main" id="{4B4B593B-19F5-4D08-A040-FCAE7EF47F58}"/>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9" name="TextBox 88">
              <a:extLst>
                <a:ext uri="{FF2B5EF4-FFF2-40B4-BE49-F238E27FC236}">
                  <a16:creationId xmlns:a16="http://schemas.microsoft.com/office/drawing/2014/main" id="{14E3DF4F-D1B5-40C9-8E46-9A75DD35DC5A}"/>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90" name="Rectangle 89">
              <a:extLst>
                <a:ext uri="{FF2B5EF4-FFF2-40B4-BE49-F238E27FC236}">
                  <a16:creationId xmlns:a16="http://schemas.microsoft.com/office/drawing/2014/main" id="{EFE4E8CF-8B11-434E-A223-39FB5C895035}"/>
                </a:ext>
              </a:extLst>
            </p:cNvPr>
            <p:cNvSpPr/>
            <p:nvPr/>
          </p:nvSpPr>
          <p:spPr bwMode="auto">
            <a:xfrm>
              <a:off x="4196822" y="4454617"/>
              <a:ext cx="786384"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0E559FC-460F-42F0-906B-B0F803F9A4FC}"/>
                </a:ext>
              </a:extLst>
            </p:cNvPr>
            <p:cNvSpPr txBox="1"/>
            <p:nvPr/>
          </p:nvSpPr>
          <p:spPr>
            <a:xfrm>
              <a:off x="3137669" y="4966273"/>
              <a:ext cx="3256750" cy="377930"/>
            </a:xfrm>
            <a:prstGeom prst="rect">
              <a:avLst/>
            </a:prstGeom>
            <a:noFill/>
          </p:spPr>
          <p:txBody>
            <a:bodyPr wrap="square" lIns="0" tIns="0" rIns="0" bIns="0" rtlCol="0">
              <a:spAutoFit/>
            </a:bodyPr>
            <a:lstStyle/>
            <a:p>
              <a:pPr algn="ctr" defTabSz="914367"/>
              <a:r>
                <a:rPr lang="en-US">
                  <a:latin typeface="Segoe UI"/>
                </a:rPr>
                <a:t>Central operations</a:t>
              </a:r>
            </a:p>
          </p:txBody>
        </p:sp>
      </p:grpSp>
      <p:grpSp>
        <p:nvGrpSpPr>
          <p:cNvPr id="70" name="Group 69" descr="diagram of Enterprise operations ">
            <a:extLst>
              <a:ext uri="{FF2B5EF4-FFF2-40B4-BE49-F238E27FC236}">
                <a16:creationId xmlns:a16="http://schemas.microsoft.com/office/drawing/2014/main" id="{BBA3B8B0-F9EA-4FB8-A57D-420D1F34D62F}"/>
              </a:ext>
            </a:extLst>
          </p:cNvPr>
          <p:cNvGrpSpPr/>
          <p:nvPr/>
        </p:nvGrpSpPr>
        <p:grpSpPr>
          <a:xfrm>
            <a:off x="6415198" y="1182560"/>
            <a:ext cx="2369919" cy="1737723"/>
            <a:chOff x="6062318" y="1633276"/>
            <a:chExt cx="3233453" cy="2370903"/>
          </a:xfrm>
        </p:grpSpPr>
        <p:pic>
          <p:nvPicPr>
            <p:cNvPr id="72" name="Graphic 71" descr="Cloud">
              <a:extLst>
                <a:ext uri="{FF2B5EF4-FFF2-40B4-BE49-F238E27FC236}">
                  <a16:creationId xmlns:a16="http://schemas.microsoft.com/office/drawing/2014/main" id="{80126E24-ECA0-4903-94F1-A0B649E1284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74" name="Rectangle 73">
              <a:extLst>
                <a:ext uri="{FF2B5EF4-FFF2-40B4-BE49-F238E27FC236}">
                  <a16:creationId xmlns:a16="http://schemas.microsoft.com/office/drawing/2014/main" id="{BEC364AD-9595-47CC-B95E-E1FCCF619DA3}"/>
                </a:ext>
              </a:extLst>
            </p:cNvPr>
            <p:cNvSpPr/>
            <p:nvPr/>
          </p:nvSpPr>
          <p:spPr bwMode="auto">
            <a:xfrm>
              <a:off x="7121472" y="2935708"/>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4662AC0A-A431-4CAC-A123-BDBC9736F692}"/>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7" name="TextBox 76">
              <a:extLst>
                <a:ext uri="{FF2B5EF4-FFF2-40B4-BE49-F238E27FC236}">
                  <a16:creationId xmlns:a16="http://schemas.microsoft.com/office/drawing/2014/main" id="{8A730DD9-F576-48AA-B9C2-EA1ADE71F8BF}"/>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8" name="TextBox 77">
              <a:extLst>
                <a:ext uri="{FF2B5EF4-FFF2-40B4-BE49-F238E27FC236}">
                  <a16:creationId xmlns:a16="http://schemas.microsoft.com/office/drawing/2014/main" id="{C03424C0-EB84-4CDC-B46F-6E3674E39079}"/>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79" name="Rectangle 78">
              <a:extLst>
                <a:ext uri="{FF2B5EF4-FFF2-40B4-BE49-F238E27FC236}">
                  <a16:creationId xmlns:a16="http://schemas.microsoft.com/office/drawing/2014/main" id="{2BEB03C8-BBDD-4198-8794-99BBA19A5C62}"/>
                </a:ext>
              </a:extLst>
            </p:cNvPr>
            <p:cNvSpPr/>
            <p:nvPr/>
          </p:nvSpPr>
          <p:spPr bwMode="auto">
            <a:xfrm>
              <a:off x="8056123" y="2935708"/>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F6FBD19A-3797-43B7-BEA5-CCA9264D8468}"/>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defPPr>
                <a:defRPr lang="en-US"/>
              </a:defPPr>
              <a:lvl1pPr algn="ctr" defTabSz="914367">
                <a:defRPr sz="1400" b="1">
                  <a:solidFill>
                    <a:srgbClr val="FFFFFF"/>
                  </a:solidFill>
                  <a:latin typeface="Segoe UI"/>
                </a:defRPr>
              </a:lvl1pPr>
            </a:lstStyle>
            <a:p>
              <a:r>
                <a:rPr lang="en-US"/>
                <a:t>W</a:t>
              </a:r>
            </a:p>
          </p:txBody>
        </p:sp>
        <p:sp>
          <p:nvSpPr>
            <p:cNvPr id="81" name="Rectangle 80">
              <a:extLst>
                <a:ext uri="{FF2B5EF4-FFF2-40B4-BE49-F238E27FC236}">
                  <a16:creationId xmlns:a16="http://schemas.microsoft.com/office/drawing/2014/main" id="{193FE83C-086A-4477-A20B-CE09DF714DAB}"/>
                </a:ext>
              </a:extLst>
            </p:cNvPr>
            <p:cNvSpPr/>
            <p:nvPr/>
          </p:nvSpPr>
          <p:spPr bwMode="auto">
            <a:xfrm>
              <a:off x="7121471" y="3114594"/>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DE33FD65-11D5-45C7-8E28-BEDDC7993DD2}"/>
                </a:ext>
              </a:extLst>
            </p:cNvPr>
            <p:cNvSpPr txBox="1"/>
            <p:nvPr/>
          </p:nvSpPr>
          <p:spPr>
            <a:xfrm>
              <a:off x="6183476" y="3626249"/>
              <a:ext cx="3057598" cy="377930"/>
            </a:xfrm>
            <a:prstGeom prst="rect">
              <a:avLst/>
            </a:prstGeom>
            <a:noFill/>
          </p:spPr>
          <p:txBody>
            <a:bodyPr wrap="square" lIns="0" tIns="0" rIns="0" bIns="0" rtlCol="0">
              <a:spAutoFit/>
            </a:bodyPr>
            <a:lstStyle/>
            <a:p>
              <a:pPr algn="ctr" defTabSz="914367"/>
              <a:r>
                <a:rPr lang="en-US">
                  <a:latin typeface="Segoe UI"/>
                </a:rPr>
                <a:t>Enterprise operations</a:t>
              </a:r>
            </a:p>
          </p:txBody>
        </p:sp>
      </p:grpSp>
      <p:grpSp>
        <p:nvGrpSpPr>
          <p:cNvPr id="96" name="Group 95" descr="diagram of Distributed operations ">
            <a:extLst>
              <a:ext uri="{FF2B5EF4-FFF2-40B4-BE49-F238E27FC236}">
                <a16:creationId xmlns:a16="http://schemas.microsoft.com/office/drawing/2014/main" id="{F6EED7B1-FB2D-432F-AA42-04FDEAB289B0}"/>
              </a:ext>
            </a:extLst>
          </p:cNvPr>
          <p:cNvGrpSpPr/>
          <p:nvPr/>
        </p:nvGrpSpPr>
        <p:grpSpPr>
          <a:xfrm>
            <a:off x="9218251" y="1138536"/>
            <a:ext cx="2590377" cy="1825770"/>
            <a:chOff x="8475198" y="173123"/>
            <a:chExt cx="3534240" cy="2491033"/>
          </a:xfrm>
        </p:grpSpPr>
        <p:sp>
          <p:nvSpPr>
            <p:cNvPr id="108" name="Rectangle 107">
              <a:extLst>
                <a:ext uri="{FF2B5EF4-FFF2-40B4-BE49-F238E27FC236}">
                  <a16:creationId xmlns:a16="http://schemas.microsoft.com/office/drawing/2014/main" id="{25D72502-D2A2-45FA-9475-8BB6A730A4B8}"/>
                </a:ext>
              </a:extLst>
            </p:cNvPr>
            <p:cNvSpPr/>
            <p:nvPr/>
          </p:nvSpPr>
          <p:spPr bwMode="auto">
            <a:xfrm>
              <a:off x="9061407" y="707862"/>
              <a:ext cx="2390122" cy="821649"/>
            </a:xfrm>
            <a:prstGeom prst="rect">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BCBE10A9-58BB-4E8F-BBFB-ACFE9730A326}"/>
                </a:ext>
              </a:extLst>
            </p:cNvPr>
            <p:cNvCxnSpPr>
              <a:cxnSpLocks/>
            </p:cNvCxnSpPr>
            <p:nvPr/>
          </p:nvCxnSpPr>
          <p:spPr>
            <a:xfrm>
              <a:off x="10256468" y="826185"/>
              <a:ext cx="0" cy="687572"/>
            </a:xfrm>
            <a:prstGeom prst="line">
              <a:avLst/>
            </a:prstGeom>
            <a:ln w="25400">
              <a:solidFill>
                <a:schemeClr val="accent3">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F24C57C-1299-478F-8CAC-8594EA3F76D4}"/>
                </a:ext>
              </a:extLst>
            </p:cNvPr>
            <p:cNvSpPr txBox="1"/>
            <p:nvPr/>
          </p:nvSpPr>
          <p:spPr>
            <a:xfrm>
              <a:off x="8719516" y="2286226"/>
              <a:ext cx="3233815" cy="377930"/>
            </a:xfrm>
            <a:prstGeom prst="rect">
              <a:avLst/>
            </a:prstGeom>
            <a:noFill/>
          </p:spPr>
          <p:txBody>
            <a:bodyPr wrap="square" lIns="0" tIns="0" rIns="0" bIns="0" rtlCol="0">
              <a:spAutoFit/>
            </a:bodyPr>
            <a:lstStyle/>
            <a:p>
              <a:pPr algn="ctr" defTabSz="914367"/>
              <a:r>
                <a:rPr lang="en-US">
                  <a:latin typeface="Segoe UI"/>
                </a:rPr>
                <a:t>Distributed operations</a:t>
              </a:r>
            </a:p>
          </p:txBody>
        </p:sp>
        <p:grpSp>
          <p:nvGrpSpPr>
            <p:cNvPr id="111" name="Group 110">
              <a:extLst>
                <a:ext uri="{FF2B5EF4-FFF2-40B4-BE49-F238E27FC236}">
                  <a16:creationId xmlns:a16="http://schemas.microsoft.com/office/drawing/2014/main" id="{0296D511-B0EA-49A9-96BC-8D2700596D61}"/>
                </a:ext>
              </a:extLst>
            </p:cNvPr>
            <p:cNvGrpSpPr/>
            <p:nvPr/>
          </p:nvGrpSpPr>
          <p:grpSpPr>
            <a:xfrm>
              <a:off x="10157905" y="1226104"/>
              <a:ext cx="834976" cy="949629"/>
              <a:chOff x="10164674" y="-2265641"/>
              <a:chExt cx="834976" cy="949629"/>
            </a:xfrm>
          </p:grpSpPr>
          <p:pic>
            <p:nvPicPr>
              <p:cNvPr id="149" name="Graphic 148" descr="Building">
                <a:extLst>
                  <a:ext uri="{FF2B5EF4-FFF2-40B4-BE49-F238E27FC236}">
                    <a16:creationId xmlns:a16="http://schemas.microsoft.com/office/drawing/2014/main" id="{C391FAB4-1938-4DC0-8CA1-FC6662A584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150" name="Graphic 149" descr="Cloud">
                <a:extLst>
                  <a:ext uri="{FF2B5EF4-FFF2-40B4-BE49-F238E27FC236}">
                    <a16:creationId xmlns:a16="http://schemas.microsoft.com/office/drawing/2014/main" id="{40C96749-550B-4A6E-95E9-905C998BE2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2" name="Group 111">
              <a:extLst>
                <a:ext uri="{FF2B5EF4-FFF2-40B4-BE49-F238E27FC236}">
                  <a16:creationId xmlns:a16="http://schemas.microsoft.com/office/drawing/2014/main" id="{03DF9CCE-E780-43EA-8213-F5B83763BA03}"/>
                </a:ext>
              </a:extLst>
            </p:cNvPr>
            <p:cNvGrpSpPr/>
            <p:nvPr/>
          </p:nvGrpSpPr>
          <p:grpSpPr>
            <a:xfrm>
              <a:off x="8475198" y="173123"/>
              <a:ext cx="1153849" cy="1153849"/>
              <a:chOff x="8475198" y="173123"/>
              <a:chExt cx="1153849" cy="1153849"/>
            </a:xfrm>
          </p:grpSpPr>
          <p:pic>
            <p:nvPicPr>
              <p:cNvPr id="140" name="Graphic 139" descr="Cloud">
                <a:extLst>
                  <a:ext uri="{FF2B5EF4-FFF2-40B4-BE49-F238E27FC236}">
                    <a16:creationId xmlns:a16="http://schemas.microsoft.com/office/drawing/2014/main" id="{822A74B6-3D7E-4C21-B79B-908CFE305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41" name="Group 140">
                <a:extLst>
                  <a:ext uri="{FF2B5EF4-FFF2-40B4-BE49-F238E27FC236}">
                    <a16:creationId xmlns:a16="http://schemas.microsoft.com/office/drawing/2014/main" id="{9741CFF5-5360-4CB7-9C3B-8A5A46EFF10A}"/>
                  </a:ext>
                </a:extLst>
              </p:cNvPr>
              <p:cNvGrpSpPr/>
              <p:nvPr/>
            </p:nvGrpSpPr>
            <p:grpSpPr>
              <a:xfrm>
                <a:off x="8865085" y="574202"/>
                <a:ext cx="420682" cy="369012"/>
                <a:chOff x="6877619" y="-2154304"/>
                <a:chExt cx="1300412" cy="1140693"/>
              </a:xfrm>
            </p:grpSpPr>
            <p:sp>
              <p:nvSpPr>
                <p:cNvPr id="142" name="Rectangle 141">
                  <a:extLst>
                    <a:ext uri="{FF2B5EF4-FFF2-40B4-BE49-F238E27FC236}">
                      <a16:creationId xmlns:a16="http://schemas.microsoft.com/office/drawing/2014/main" id="{EF04E93A-C68D-44D2-A193-3ED249BAB87C}"/>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026EC211-337A-4D91-BEBC-53DAD37A0587}"/>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4" name="TextBox 143">
                  <a:extLst>
                    <a:ext uri="{FF2B5EF4-FFF2-40B4-BE49-F238E27FC236}">
                      <a16:creationId xmlns:a16="http://schemas.microsoft.com/office/drawing/2014/main" id="{064832D1-2BFF-4F32-804F-66CF00BEDD54}"/>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5" name="TextBox 144">
                  <a:extLst>
                    <a:ext uri="{FF2B5EF4-FFF2-40B4-BE49-F238E27FC236}">
                      <a16:creationId xmlns:a16="http://schemas.microsoft.com/office/drawing/2014/main" id="{F03038AA-F1DB-4AB1-9004-C8B4DD7816E6}"/>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6" name="Rectangle 145">
                  <a:extLst>
                    <a:ext uri="{FF2B5EF4-FFF2-40B4-BE49-F238E27FC236}">
                      <a16:creationId xmlns:a16="http://schemas.microsoft.com/office/drawing/2014/main" id="{9A024152-8CD8-4F24-A144-685AF7B9F046}"/>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2E6FBC5E-008A-44AA-BA15-4BA98B66AF63}"/>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48" name="Rectangle 147">
                  <a:extLst>
                    <a:ext uri="{FF2B5EF4-FFF2-40B4-BE49-F238E27FC236}">
                      <a16:creationId xmlns:a16="http://schemas.microsoft.com/office/drawing/2014/main" id="{BF31EF9E-CA65-4040-BDC6-0D099B0B5DE6}"/>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BD12A2F3-1A60-4D28-9AEC-5DC9F5F40AB5}"/>
                </a:ext>
              </a:extLst>
            </p:cNvPr>
            <p:cNvGrpSpPr/>
            <p:nvPr/>
          </p:nvGrpSpPr>
          <p:grpSpPr>
            <a:xfrm>
              <a:off x="9665393" y="173123"/>
              <a:ext cx="1153849" cy="1153849"/>
              <a:chOff x="9680221" y="173123"/>
              <a:chExt cx="1153849" cy="1153849"/>
            </a:xfrm>
          </p:grpSpPr>
          <p:pic>
            <p:nvPicPr>
              <p:cNvPr id="125" name="Graphic 124" descr="Cloud">
                <a:extLst>
                  <a:ext uri="{FF2B5EF4-FFF2-40B4-BE49-F238E27FC236}">
                    <a16:creationId xmlns:a16="http://schemas.microsoft.com/office/drawing/2014/main" id="{C7F8593B-0FBE-4354-94E5-4EBC2A5E33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26" name="Group 125">
                <a:extLst>
                  <a:ext uri="{FF2B5EF4-FFF2-40B4-BE49-F238E27FC236}">
                    <a16:creationId xmlns:a16="http://schemas.microsoft.com/office/drawing/2014/main" id="{45C3E6A4-BFB7-48A5-8157-84AB5114108A}"/>
                  </a:ext>
                </a:extLst>
              </p:cNvPr>
              <p:cNvGrpSpPr/>
              <p:nvPr/>
            </p:nvGrpSpPr>
            <p:grpSpPr>
              <a:xfrm>
                <a:off x="10070108" y="574202"/>
                <a:ext cx="420682" cy="369012"/>
                <a:chOff x="6877619" y="-2154304"/>
                <a:chExt cx="1300412" cy="1140693"/>
              </a:xfrm>
            </p:grpSpPr>
            <p:sp>
              <p:nvSpPr>
                <p:cNvPr id="127" name="Rectangle 126">
                  <a:extLst>
                    <a:ext uri="{FF2B5EF4-FFF2-40B4-BE49-F238E27FC236}">
                      <a16:creationId xmlns:a16="http://schemas.microsoft.com/office/drawing/2014/main" id="{D80E8441-CB90-4EF8-A4A1-6A3CA60B56E1}"/>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D6970501-79FC-4282-A6B1-D800706C9AAB}"/>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2" name="TextBox 131">
                  <a:extLst>
                    <a:ext uri="{FF2B5EF4-FFF2-40B4-BE49-F238E27FC236}">
                      <a16:creationId xmlns:a16="http://schemas.microsoft.com/office/drawing/2014/main" id="{0D030F40-771D-436B-BAF8-1EB159BA80CE}"/>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6" name="TextBox 135">
                  <a:extLst>
                    <a:ext uri="{FF2B5EF4-FFF2-40B4-BE49-F238E27FC236}">
                      <a16:creationId xmlns:a16="http://schemas.microsoft.com/office/drawing/2014/main" id="{B8E62394-CB16-41B9-A723-BD7F6A0A17CC}"/>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7" name="Rectangle 136">
                  <a:extLst>
                    <a:ext uri="{FF2B5EF4-FFF2-40B4-BE49-F238E27FC236}">
                      <a16:creationId xmlns:a16="http://schemas.microsoft.com/office/drawing/2014/main" id="{C4662DDB-0126-4196-BDF9-FA2E8E2B7777}"/>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269CF33A-6CCF-4197-BD87-E40A765F132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39" name="Rectangle 138">
                  <a:extLst>
                    <a:ext uri="{FF2B5EF4-FFF2-40B4-BE49-F238E27FC236}">
                      <a16:creationId xmlns:a16="http://schemas.microsoft.com/office/drawing/2014/main" id="{2673CD23-4890-4000-B32E-AF2F93B8EF90}"/>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CF942899-3BA6-44E3-918E-6C89F3832025}"/>
                </a:ext>
              </a:extLst>
            </p:cNvPr>
            <p:cNvGrpSpPr/>
            <p:nvPr/>
          </p:nvGrpSpPr>
          <p:grpSpPr>
            <a:xfrm>
              <a:off x="10855589" y="173123"/>
              <a:ext cx="1153849" cy="1153849"/>
              <a:chOff x="9680221" y="173123"/>
              <a:chExt cx="1153849" cy="1153849"/>
            </a:xfrm>
          </p:grpSpPr>
          <p:pic>
            <p:nvPicPr>
              <p:cNvPr id="115" name="Graphic 114" descr="Cloud">
                <a:extLst>
                  <a:ext uri="{FF2B5EF4-FFF2-40B4-BE49-F238E27FC236}">
                    <a16:creationId xmlns:a16="http://schemas.microsoft.com/office/drawing/2014/main" id="{78FE4698-65E5-4113-8696-470AF6B907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16" name="Group 115">
                <a:extLst>
                  <a:ext uri="{FF2B5EF4-FFF2-40B4-BE49-F238E27FC236}">
                    <a16:creationId xmlns:a16="http://schemas.microsoft.com/office/drawing/2014/main" id="{BDD799BF-6894-49B4-992C-F5B5AA3CB02E}"/>
                  </a:ext>
                </a:extLst>
              </p:cNvPr>
              <p:cNvGrpSpPr/>
              <p:nvPr/>
            </p:nvGrpSpPr>
            <p:grpSpPr>
              <a:xfrm>
                <a:off x="10070108" y="574202"/>
                <a:ext cx="420682" cy="369012"/>
                <a:chOff x="6877619" y="-2154304"/>
                <a:chExt cx="1300412" cy="1140693"/>
              </a:xfrm>
            </p:grpSpPr>
            <p:sp>
              <p:nvSpPr>
                <p:cNvPr id="117" name="Rectangle 116">
                  <a:extLst>
                    <a:ext uri="{FF2B5EF4-FFF2-40B4-BE49-F238E27FC236}">
                      <a16:creationId xmlns:a16="http://schemas.microsoft.com/office/drawing/2014/main" id="{AEBEE644-3D41-4911-94E3-F8A5DE51CCC2}"/>
                    </a:ext>
                  </a:extLst>
                </p:cNvPr>
                <p:cNvSpPr/>
                <p:nvPr/>
              </p:nvSpPr>
              <p:spPr bwMode="auto">
                <a:xfrm>
                  <a:off x="6877620" y="-1329657"/>
                  <a:ext cx="789751"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D4A7508-51C8-4A51-B2AB-5257F44EBC35}"/>
                    </a:ext>
                  </a:extLst>
                </p:cNvPr>
                <p:cNvSpPr txBox="1"/>
                <p:nvPr/>
              </p:nvSpPr>
              <p:spPr>
                <a:xfrm>
                  <a:off x="6878931" y="-2154304"/>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19" name="TextBox 118">
                  <a:extLst>
                    <a:ext uri="{FF2B5EF4-FFF2-40B4-BE49-F238E27FC236}">
                      <a16:creationId xmlns:a16="http://schemas.microsoft.com/office/drawing/2014/main" id="{77DD2660-9D6B-4DB9-84C2-EA83D056AFC3}"/>
                    </a:ext>
                  </a:extLst>
                </p:cNvPr>
                <p:cNvSpPr txBox="1"/>
                <p:nvPr/>
              </p:nvSpPr>
              <p:spPr>
                <a:xfrm>
                  <a:off x="687893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0" name="TextBox 119">
                  <a:extLst>
                    <a:ext uri="{FF2B5EF4-FFF2-40B4-BE49-F238E27FC236}">
                      <a16:creationId xmlns:a16="http://schemas.microsoft.com/office/drawing/2014/main" id="{08E3FF76-821A-4FF8-81D7-9D803E486C1B}"/>
                    </a:ext>
                  </a:extLst>
                </p:cNvPr>
                <p:cNvSpPr txBox="1"/>
                <p:nvPr/>
              </p:nvSpPr>
              <p:spPr>
                <a:xfrm>
                  <a:off x="7301612"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1" name="Rectangle 120">
                  <a:extLst>
                    <a:ext uri="{FF2B5EF4-FFF2-40B4-BE49-F238E27FC236}">
                      <a16:creationId xmlns:a16="http://schemas.microsoft.com/office/drawing/2014/main" id="{A61E0D68-F5EF-48FA-82CC-EA11C1938759}"/>
                    </a:ext>
                  </a:extLst>
                </p:cNvPr>
                <p:cNvSpPr/>
                <p:nvPr/>
              </p:nvSpPr>
              <p:spPr bwMode="auto">
                <a:xfrm>
                  <a:off x="7812271" y="-1329657"/>
                  <a:ext cx="365760" cy="13716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sp>
              <p:nvSpPr>
                <p:cNvPr id="122" name="TextBox 121">
                  <a:extLst>
                    <a:ext uri="{FF2B5EF4-FFF2-40B4-BE49-F238E27FC236}">
                      <a16:creationId xmlns:a16="http://schemas.microsoft.com/office/drawing/2014/main" id="{6651ECCD-2145-4C0B-B878-AFF5B1C821CB}"/>
                    </a:ext>
                  </a:extLst>
                </p:cNvPr>
                <p:cNvSpPr txBox="1"/>
                <p:nvPr/>
              </p:nvSpPr>
              <p:spPr>
                <a:xfrm>
                  <a:off x="7812271" y="-1741123"/>
                  <a:ext cx="365760" cy="365760"/>
                </a:xfrm>
                <a:prstGeom prst="rect">
                  <a:avLst/>
                </a:prstGeom>
                <a:solidFill>
                  <a:srgbClr val="75757A"/>
                </a:solidFill>
              </p:spPr>
              <p:txBody>
                <a:bodyPr wrap="square" lIns="0" tIns="0" rIns="0" bIns="0" rtlCol="0" anchor="ctr">
                  <a:noAutofit/>
                </a:bodyPr>
                <a:lstStyle/>
                <a:p>
                  <a:pPr algn="ctr" defTabSz="914367"/>
                  <a:r>
                    <a:rPr lang="en-US" sz="600" b="1">
                      <a:solidFill>
                        <a:srgbClr val="FFFFFF"/>
                      </a:solidFill>
                      <a:latin typeface="Segoe UI"/>
                    </a:rPr>
                    <a:t>W</a:t>
                  </a:r>
                </a:p>
              </p:txBody>
            </p:sp>
            <p:sp>
              <p:nvSpPr>
                <p:cNvPr id="123" name="Rectangle 122">
                  <a:extLst>
                    <a:ext uri="{FF2B5EF4-FFF2-40B4-BE49-F238E27FC236}">
                      <a16:creationId xmlns:a16="http://schemas.microsoft.com/office/drawing/2014/main" id="{9205127D-31C7-46A2-8ED4-BED131D03719}"/>
                    </a:ext>
                  </a:extLst>
                </p:cNvPr>
                <p:cNvSpPr/>
                <p:nvPr/>
              </p:nvSpPr>
              <p:spPr bwMode="auto">
                <a:xfrm>
                  <a:off x="6877619" y="-1150771"/>
                  <a:ext cx="1300411"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a:solidFill>
                      <a:schemeClr val="tx1"/>
                    </a:solidFill>
                    <a:latin typeface="Segoe UI"/>
                    <a:ea typeface="Segoe UI" pitchFamily="34" charset="0"/>
                    <a:cs typeface="Segoe UI" pitchFamily="34" charset="0"/>
                  </a:endParaRPr>
                </a:p>
              </p:txBody>
            </p:sp>
          </p:grpSp>
        </p:grpSp>
      </p:grpSp>
      <p:sp>
        <p:nvSpPr>
          <p:cNvPr id="16" name="Freeform: Shape 15">
            <a:extLst>
              <a:ext uri="{FF2B5EF4-FFF2-40B4-BE49-F238E27FC236}">
                <a16:creationId xmlns:a16="http://schemas.microsoft.com/office/drawing/2014/main" id="{0B5A8DDB-2878-4F27-B244-39F5D0DBAD61}"/>
              </a:ext>
            </a:extLst>
          </p:cNvPr>
          <p:cNvSpPr/>
          <p:nvPr/>
        </p:nvSpPr>
        <p:spPr>
          <a:xfrm>
            <a:off x="36401" y="3112656"/>
            <a:ext cx="12119195" cy="474056"/>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Which motivation is your highest strategic priority?</a:t>
            </a:r>
            <a:endParaRPr lang="en-US" sz="2000">
              <a:solidFill>
                <a:schemeClr val="tx2"/>
              </a:solidFill>
              <a:latin typeface="Segoe UI"/>
            </a:endParaRPr>
          </a:p>
        </p:txBody>
      </p:sp>
      <p:sp>
        <p:nvSpPr>
          <p:cNvPr id="33" name="Freeform: Shape 32">
            <a:extLst>
              <a:ext uri="{FF2B5EF4-FFF2-40B4-BE49-F238E27FC236}">
                <a16:creationId xmlns:a16="http://schemas.microsoft.com/office/drawing/2014/main" id="{87803438-7797-4754-93F6-E91EC3C8F84F}"/>
              </a:ext>
            </a:extLst>
          </p:cNvPr>
          <p:cNvSpPr/>
          <p:nvPr/>
        </p:nvSpPr>
        <p:spPr>
          <a:xfrm>
            <a:off x="1076212" y="3496200"/>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Innovation</a:t>
            </a:r>
            <a:endParaRPr lang="en-US" sz="1600">
              <a:solidFill>
                <a:schemeClr val="accent2"/>
              </a:solidFill>
              <a:latin typeface="Segoe UI"/>
            </a:endParaRPr>
          </a:p>
        </p:txBody>
      </p:sp>
      <p:sp>
        <p:nvSpPr>
          <p:cNvPr id="17" name="Freeform: Shape 16">
            <a:extLst>
              <a:ext uri="{FF2B5EF4-FFF2-40B4-BE49-F238E27FC236}">
                <a16:creationId xmlns:a16="http://schemas.microsoft.com/office/drawing/2014/main" id="{FCEB757A-92FE-499E-9F4D-65F3585080C4}"/>
              </a:ext>
            </a:extLst>
          </p:cNvPr>
          <p:cNvSpPr/>
          <p:nvPr/>
        </p:nvSpPr>
        <p:spPr>
          <a:xfrm>
            <a:off x="3444101" y="3496200"/>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Control</a:t>
            </a:r>
            <a:endParaRPr lang="en-US" sz="1600">
              <a:solidFill>
                <a:schemeClr val="accent2"/>
              </a:solidFill>
              <a:latin typeface="Segoe UI"/>
            </a:endParaRPr>
          </a:p>
        </p:txBody>
      </p:sp>
      <p:sp>
        <p:nvSpPr>
          <p:cNvPr id="18" name="Freeform: Shape 17">
            <a:extLst>
              <a:ext uri="{FF2B5EF4-FFF2-40B4-BE49-F238E27FC236}">
                <a16:creationId xmlns:a16="http://schemas.microsoft.com/office/drawing/2014/main" id="{15F79BBA-5FC2-4C55-AD70-86FA33AB8D98}"/>
              </a:ext>
            </a:extLst>
          </p:cNvPr>
          <p:cNvSpPr/>
          <p:nvPr/>
        </p:nvSpPr>
        <p:spPr>
          <a:xfrm>
            <a:off x="6272605"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Democratization</a:t>
            </a:r>
            <a:endParaRPr lang="en-US" sz="1600">
              <a:solidFill>
                <a:schemeClr val="accent2"/>
              </a:solidFill>
              <a:latin typeface="Segoe UI"/>
            </a:endParaRPr>
          </a:p>
        </p:txBody>
      </p:sp>
      <p:sp>
        <p:nvSpPr>
          <p:cNvPr id="21" name="Freeform: Shape 20">
            <a:extLst>
              <a:ext uri="{FF2B5EF4-FFF2-40B4-BE49-F238E27FC236}">
                <a16:creationId xmlns:a16="http://schemas.microsoft.com/office/drawing/2014/main" id="{6C0EA4DB-B591-415B-9CD8-9404BC0AD20A}"/>
              </a:ext>
            </a:extLst>
          </p:cNvPr>
          <p:cNvSpPr/>
          <p:nvPr/>
        </p:nvSpPr>
        <p:spPr>
          <a:xfrm>
            <a:off x="9185887" y="3496200"/>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Integration</a:t>
            </a:r>
            <a:endParaRPr lang="en-US" sz="1600">
              <a:solidFill>
                <a:schemeClr val="accent2"/>
              </a:solidFill>
              <a:latin typeface="Segoe UI"/>
            </a:endParaRPr>
          </a:p>
        </p:txBody>
      </p:sp>
      <p:sp>
        <p:nvSpPr>
          <p:cNvPr id="25" name="Freeform: Shape 24">
            <a:extLst>
              <a:ext uri="{FF2B5EF4-FFF2-40B4-BE49-F238E27FC236}">
                <a16:creationId xmlns:a16="http://schemas.microsoft.com/office/drawing/2014/main" id="{241CACD7-E020-4456-9E7E-4A0B90A8B0F1}"/>
              </a:ext>
            </a:extLst>
          </p:cNvPr>
          <p:cNvSpPr/>
          <p:nvPr/>
        </p:nvSpPr>
        <p:spPr>
          <a:xfrm>
            <a:off x="36402" y="4320417"/>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What's the scope of your portfolio?</a:t>
            </a:r>
            <a:endParaRPr lang="en-US" sz="2000">
              <a:solidFill>
                <a:schemeClr val="tx2"/>
              </a:solidFill>
              <a:latin typeface="Segoe UI"/>
            </a:endParaRPr>
          </a:p>
        </p:txBody>
      </p:sp>
      <p:sp>
        <p:nvSpPr>
          <p:cNvPr id="31" name="Freeform: Shape 30">
            <a:extLst>
              <a:ext uri="{FF2B5EF4-FFF2-40B4-BE49-F238E27FC236}">
                <a16:creationId xmlns:a16="http://schemas.microsoft.com/office/drawing/2014/main" id="{13442600-BAE1-47A8-A35B-40A544AC3084}"/>
              </a:ext>
            </a:extLst>
          </p:cNvPr>
          <p:cNvSpPr/>
          <p:nvPr/>
        </p:nvSpPr>
        <p:spPr>
          <a:xfrm>
            <a:off x="1076212" y="4705393"/>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Workload</a:t>
            </a:r>
            <a:endParaRPr lang="en-US" sz="1600">
              <a:solidFill>
                <a:schemeClr val="accent2"/>
              </a:solidFill>
              <a:latin typeface="Segoe UI"/>
            </a:endParaRPr>
          </a:p>
        </p:txBody>
      </p:sp>
      <p:sp>
        <p:nvSpPr>
          <p:cNvPr id="27" name="Freeform: Shape 26">
            <a:extLst>
              <a:ext uri="{FF2B5EF4-FFF2-40B4-BE49-F238E27FC236}">
                <a16:creationId xmlns:a16="http://schemas.microsoft.com/office/drawing/2014/main" id="{17ADD287-E8AF-42DB-BB45-ACCA3407B43F}"/>
              </a:ext>
            </a:extLst>
          </p:cNvPr>
          <p:cNvSpPr/>
          <p:nvPr/>
        </p:nvSpPr>
        <p:spPr>
          <a:xfrm>
            <a:off x="3444101" y="4705393"/>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Landing zones</a:t>
            </a:r>
            <a:endParaRPr lang="en-US" sz="1600">
              <a:solidFill>
                <a:schemeClr val="accent2"/>
              </a:solidFill>
              <a:latin typeface="Segoe UI"/>
            </a:endParaRPr>
          </a:p>
        </p:txBody>
      </p:sp>
      <p:sp>
        <p:nvSpPr>
          <p:cNvPr id="29" name="Freeform: Shape 28">
            <a:extLst>
              <a:ext uri="{FF2B5EF4-FFF2-40B4-BE49-F238E27FC236}">
                <a16:creationId xmlns:a16="http://schemas.microsoft.com/office/drawing/2014/main" id="{3975C23F-8DA5-4FD7-8E79-9D90D7892E52}"/>
              </a:ext>
            </a:extLst>
          </p:cNvPr>
          <p:cNvSpPr/>
          <p:nvPr/>
        </p:nvSpPr>
        <p:spPr>
          <a:xfrm>
            <a:off x="6272605"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platform</a:t>
            </a:r>
            <a:endParaRPr lang="en-US" sz="1600">
              <a:solidFill>
                <a:schemeClr val="accent2"/>
              </a:solidFill>
              <a:latin typeface="Segoe UI"/>
            </a:endParaRPr>
          </a:p>
        </p:txBody>
      </p:sp>
      <p:sp>
        <p:nvSpPr>
          <p:cNvPr id="30" name="Freeform: Shape 29">
            <a:extLst>
              <a:ext uri="{FF2B5EF4-FFF2-40B4-BE49-F238E27FC236}">
                <a16:creationId xmlns:a16="http://schemas.microsoft.com/office/drawing/2014/main" id="{811E4275-B73C-4BC3-997C-397645258A81}"/>
              </a:ext>
            </a:extLst>
          </p:cNvPr>
          <p:cNvSpPr/>
          <p:nvPr/>
        </p:nvSpPr>
        <p:spPr>
          <a:xfrm>
            <a:off x="9185887" y="4705393"/>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Complex portfolio</a:t>
            </a:r>
            <a:endParaRPr lang="en-US" sz="1600">
              <a:solidFill>
                <a:schemeClr val="accent2"/>
              </a:solidFill>
              <a:latin typeface="Segoe UI"/>
            </a:endParaRPr>
          </a:p>
        </p:txBody>
      </p:sp>
      <p:sp>
        <p:nvSpPr>
          <p:cNvPr id="34" name="Freeform: Shape 33">
            <a:extLst>
              <a:ext uri="{FF2B5EF4-FFF2-40B4-BE49-F238E27FC236}">
                <a16:creationId xmlns:a16="http://schemas.microsoft.com/office/drawing/2014/main" id="{B7543E74-820D-45C3-A6CD-3E3C9DA8D12C}"/>
              </a:ext>
            </a:extLst>
          </p:cNvPr>
          <p:cNvSpPr/>
          <p:nvPr/>
        </p:nvSpPr>
        <p:spPr>
          <a:xfrm>
            <a:off x="33007" y="5529610"/>
            <a:ext cx="12115800" cy="475488"/>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2000">
                <a:solidFill>
                  <a:schemeClr val="tx2"/>
                </a:solidFill>
                <a:latin typeface="Segoe UI"/>
              </a:rPr>
              <a:t>Who’s accountable for governance, security, and operations decisions?</a:t>
            </a:r>
            <a:endParaRPr lang="en-US" sz="2000">
              <a:solidFill>
                <a:schemeClr val="tx2"/>
              </a:solidFill>
              <a:latin typeface="Segoe UI"/>
            </a:endParaRPr>
          </a:p>
        </p:txBody>
      </p:sp>
      <p:sp>
        <p:nvSpPr>
          <p:cNvPr id="46" name="Freeform: Shape 45">
            <a:extLst>
              <a:ext uri="{FF2B5EF4-FFF2-40B4-BE49-F238E27FC236}">
                <a16:creationId xmlns:a16="http://schemas.microsoft.com/office/drawing/2014/main" id="{DECC2DE2-46CD-48AA-9033-F7A2E2B97EBD}"/>
              </a:ext>
            </a:extLst>
          </p:cNvPr>
          <p:cNvSpPr/>
          <p:nvPr/>
        </p:nvSpPr>
        <p:spPr>
          <a:xfrm>
            <a:off x="1076212" y="5914586"/>
            <a:ext cx="148970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Workload teams</a:t>
            </a:r>
            <a:endParaRPr lang="en-US" sz="1600">
              <a:solidFill>
                <a:schemeClr val="accent2"/>
              </a:solidFill>
              <a:latin typeface="Segoe UI"/>
            </a:endParaRPr>
          </a:p>
        </p:txBody>
      </p:sp>
      <p:sp>
        <p:nvSpPr>
          <p:cNvPr id="36" name="Freeform: Shape 35">
            <a:extLst>
              <a:ext uri="{FF2B5EF4-FFF2-40B4-BE49-F238E27FC236}">
                <a16:creationId xmlns:a16="http://schemas.microsoft.com/office/drawing/2014/main" id="{B14C878E-102C-468E-9D4E-DF96B6B4151E}"/>
              </a:ext>
            </a:extLst>
          </p:cNvPr>
          <p:cNvSpPr/>
          <p:nvPr/>
        </p:nvSpPr>
        <p:spPr>
          <a:xfrm>
            <a:off x="3444101" y="5914586"/>
            <a:ext cx="252237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Central IT</a:t>
            </a:r>
            <a:endParaRPr lang="en-US" sz="1600">
              <a:solidFill>
                <a:schemeClr val="accent2"/>
              </a:solidFill>
              <a:latin typeface="Segoe UI"/>
            </a:endParaRPr>
          </a:p>
        </p:txBody>
      </p:sp>
      <p:sp>
        <p:nvSpPr>
          <p:cNvPr id="44" name="Freeform: Shape 43">
            <a:extLst>
              <a:ext uri="{FF2B5EF4-FFF2-40B4-BE49-F238E27FC236}">
                <a16:creationId xmlns:a16="http://schemas.microsoft.com/office/drawing/2014/main" id="{331A3C9F-65A2-4ED2-9A7B-BF7D3D402489}"/>
              </a:ext>
            </a:extLst>
          </p:cNvPr>
          <p:cNvSpPr/>
          <p:nvPr/>
        </p:nvSpPr>
        <p:spPr>
          <a:xfrm>
            <a:off x="6272605"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Cloud </a:t>
            </a:r>
            <a:r>
              <a:rPr lang="en-GB" sz="1600" err="1">
                <a:solidFill>
                  <a:schemeClr val="accent2"/>
                </a:solidFill>
                <a:latin typeface="Segoe UI"/>
              </a:rPr>
              <a:t>Center</a:t>
            </a:r>
            <a:r>
              <a:rPr lang="en-GB" sz="1600">
                <a:solidFill>
                  <a:schemeClr val="accent2"/>
                </a:solidFill>
                <a:latin typeface="Segoe UI"/>
              </a:rPr>
              <a:t> of Excellence</a:t>
            </a:r>
            <a:endParaRPr lang="en-US" sz="1600">
              <a:solidFill>
                <a:schemeClr val="accent2"/>
              </a:solidFill>
              <a:latin typeface="Segoe UI"/>
            </a:endParaRPr>
          </a:p>
        </p:txBody>
      </p:sp>
      <p:sp>
        <p:nvSpPr>
          <p:cNvPr id="45" name="Freeform: Shape 44">
            <a:extLst>
              <a:ext uri="{FF2B5EF4-FFF2-40B4-BE49-F238E27FC236}">
                <a16:creationId xmlns:a16="http://schemas.microsoft.com/office/drawing/2014/main" id="{3C2EEF1E-4A61-4A66-AF46-90A73DAA5B88}"/>
              </a:ext>
            </a:extLst>
          </p:cNvPr>
          <p:cNvSpPr/>
          <p:nvPr/>
        </p:nvSpPr>
        <p:spPr>
          <a:xfrm>
            <a:off x="9185887" y="5914586"/>
            <a:ext cx="2655104"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799946">
              <a:spcBef>
                <a:spcPct val="0"/>
              </a:spcBef>
              <a:spcAft>
                <a:spcPct val="35000"/>
              </a:spcAft>
            </a:pPr>
            <a:r>
              <a:rPr lang="en-GB" sz="1600">
                <a:solidFill>
                  <a:schemeClr val="accent2"/>
                </a:solidFill>
                <a:latin typeface="Segoe UI"/>
              </a:rPr>
              <a:t>Mix of all three or unknown</a:t>
            </a:r>
            <a:endParaRPr lang="en-US" sz="1600">
              <a:solidFill>
                <a:schemeClr val="accent2"/>
              </a:solidFill>
              <a:latin typeface="Segoe UI"/>
            </a:endParaRPr>
          </a:p>
        </p:txBody>
      </p:sp>
      <p:cxnSp>
        <p:nvCxnSpPr>
          <p:cNvPr id="13" name="Straight Connector 12">
            <a:extLst>
              <a:ext uri="{FF2B5EF4-FFF2-40B4-BE49-F238E27FC236}">
                <a16:creationId xmlns:a16="http://schemas.microsoft.com/office/drawing/2014/main" id="{0B000DCC-D55A-42B6-98D2-0BC917493794}"/>
              </a:ext>
              <a:ext uri="{C183D7F6-B498-43B3-948B-1728B52AA6E4}">
                <adec:decorative xmlns:adec="http://schemas.microsoft.com/office/drawing/2017/decorative" val="1"/>
              </a:ext>
            </a:extLst>
          </p:cNvPr>
          <p:cNvCxnSpPr>
            <a:cxnSpLocks/>
          </p:cNvCxnSpPr>
          <p:nvPr/>
        </p:nvCxnSpPr>
        <p:spPr>
          <a:xfrm>
            <a:off x="3323645"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5D9ACE7-60E6-4D32-9054-683ED01449D7}"/>
              </a:ext>
              <a:ext uri="{C183D7F6-B498-43B3-948B-1728B52AA6E4}">
                <adec:decorative xmlns:adec="http://schemas.microsoft.com/office/drawing/2017/decorative" val="1"/>
              </a:ext>
            </a:extLst>
          </p:cNvPr>
          <p:cNvCxnSpPr>
            <a:cxnSpLocks/>
          </p:cNvCxnSpPr>
          <p:nvPr/>
        </p:nvCxnSpPr>
        <p:spPr>
          <a:xfrm>
            <a:off x="6178164" y="1670441"/>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AA551ED-05D0-4086-BDDB-F4022AF0200A}"/>
              </a:ext>
              <a:ext uri="{C183D7F6-B498-43B3-948B-1728B52AA6E4}">
                <adec:decorative xmlns:adec="http://schemas.microsoft.com/office/drawing/2017/decorative" val="1"/>
              </a:ext>
            </a:extLst>
          </p:cNvPr>
          <p:cNvCxnSpPr>
            <a:cxnSpLocks/>
          </p:cNvCxnSpPr>
          <p:nvPr/>
        </p:nvCxnSpPr>
        <p:spPr>
          <a:xfrm>
            <a:off x="9032682" y="1651780"/>
            <a:ext cx="0" cy="5072265"/>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441E21-F534-40D9-A7D7-662B945C1B06}"/>
              </a:ext>
              <a:ext uri="{C183D7F6-B498-43B3-948B-1728B52AA6E4}">
                <adec:decorative xmlns:adec="http://schemas.microsoft.com/office/drawing/2017/decorative" val="1"/>
              </a:ext>
            </a:extLst>
          </p:cNvPr>
          <p:cNvCxnSpPr/>
          <p:nvPr/>
        </p:nvCxnSpPr>
        <p:spPr>
          <a:xfrm>
            <a:off x="0"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DAE9BD4-F2C9-4458-B99C-7AC55F2EFD7A}"/>
              </a:ext>
              <a:ext uri="{C183D7F6-B498-43B3-948B-1728B52AA6E4}">
                <adec:decorative xmlns:adec="http://schemas.microsoft.com/office/drawing/2017/decorative" val="1"/>
              </a:ext>
            </a:extLst>
          </p:cNvPr>
          <p:cNvCxnSpPr/>
          <p:nvPr/>
        </p:nvCxnSpPr>
        <p:spPr>
          <a:xfrm>
            <a:off x="9597224" y="3363401"/>
            <a:ext cx="2565913"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C83692-E0F1-4215-AF76-76B40B07F4AC}"/>
              </a:ext>
              <a:ext uri="{C183D7F6-B498-43B3-948B-1728B52AA6E4}">
                <adec:decorative xmlns:adec="http://schemas.microsoft.com/office/drawing/2017/decorative" val="1"/>
              </a:ext>
            </a:extLst>
          </p:cNvPr>
          <p:cNvCxnSpPr>
            <a:cxnSpLocks/>
          </p:cNvCxnSpPr>
          <p:nvPr/>
        </p:nvCxnSpPr>
        <p:spPr>
          <a:xfrm>
            <a:off x="0"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10E7034-82E1-4B42-86FB-E31EACABB371}"/>
              </a:ext>
              <a:ext uri="{C183D7F6-B498-43B3-948B-1728B52AA6E4}">
                <adec:decorative xmlns:adec="http://schemas.microsoft.com/office/drawing/2017/decorative" val="1"/>
              </a:ext>
            </a:extLst>
          </p:cNvPr>
          <p:cNvCxnSpPr>
            <a:cxnSpLocks/>
          </p:cNvCxnSpPr>
          <p:nvPr/>
        </p:nvCxnSpPr>
        <p:spPr>
          <a:xfrm>
            <a:off x="8698727" y="4568024"/>
            <a:ext cx="3511789"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07F13D8-3BAC-4B9D-A5C5-8B55D307544D}"/>
              </a:ext>
              <a:ext uri="{C183D7F6-B498-43B3-948B-1728B52AA6E4}">
                <adec:decorative xmlns:adec="http://schemas.microsoft.com/office/drawing/2017/decorative" val="1"/>
              </a:ext>
            </a:extLst>
          </p:cNvPr>
          <p:cNvCxnSpPr>
            <a:cxnSpLocks/>
          </p:cNvCxnSpPr>
          <p:nvPr/>
        </p:nvCxnSpPr>
        <p:spPr>
          <a:xfrm>
            <a:off x="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E806DB6-640E-4913-A496-FC3B80BCB9C8}"/>
              </a:ext>
              <a:ext uri="{C183D7F6-B498-43B3-948B-1728B52AA6E4}">
                <adec:decorative xmlns:adec="http://schemas.microsoft.com/office/drawing/2017/decorative" val="1"/>
              </a:ext>
            </a:extLst>
          </p:cNvPr>
          <p:cNvCxnSpPr>
            <a:cxnSpLocks/>
          </p:cNvCxnSpPr>
          <p:nvPr/>
        </p:nvCxnSpPr>
        <p:spPr>
          <a:xfrm>
            <a:off x="10853530" y="5772646"/>
            <a:ext cx="1319917" cy="0"/>
          </a:xfrm>
          <a:prstGeom prst="line">
            <a:avLst/>
          </a:prstGeom>
          <a:ln w="1905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5467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p:bldP spid="17" grpId="0"/>
      <p:bldP spid="18" grpId="0"/>
      <p:bldP spid="21" grpId="0"/>
      <p:bldP spid="25" grpId="0" animBg="1"/>
      <p:bldP spid="31" grpId="0"/>
      <p:bldP spid="27" grpId="0"/>
      <p:bldP spid="29" grpId="0"/>
      <p:bldP spid="30" grpId="0"/>
      <p:bldP spid="34" grpId="0" animBg="1"/>
      <p:bldP spid="46" grpId="0"/>
      <p:bldP spid="36"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2775" y="2871496"/>
            <a:ext cx="8472196" cy="1115008"/>
          </a:xfrm>
        </p:spPr>
        <p:txBody>
          <a:bodyPr/>
          <a:lstStyle/>
          <a:p>
            <a:r>
              <a:rPr lang="en-US" sz="4000" dirty="0"/>
              <a:t>Azure landing</a:t>
            </a:r>
            <a:r>
              <a:rPr lang="en-US" sz="4000"/>
              <a:t> zone architecture</a:t>
            </a:r>
          </a:p>
        </p:txBody>
      </p:sp>
    </p:spTree>
    <p:extLst>
      <p:ext uri="{BB962C8B-B14F-4D97-AF65-F5344CB8AC3E}">
        <p14:creationId xmlns:p14="http://schemas.microsoft.com/office/powerpoint/2010/main" val="36659443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064" y="534106"/>
            <a:ext cx="11306469" cy="80021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What does it represent?</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19771" y="2245018"/>
            <a:ext cx="4447517" cy="22793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Scaled-out and mature </a:t>
            </a:r>
            <a:r>
              <a:rPr lang="en-GB" sz="1800" dirty="0"/>
              <a:t>environment</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2991" y="1254299"/>
            <a:ext cx="7042693" cy="5329086"/>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7214" y="2257281"/>
            <a:ext cx="9630389" cy="1793104"/>
          </a:xfrm>
        </p:spPr>
        <p:txBody>
          <a:bodyPr/>
          <a:lstStyle/>
          <a:p>
            <a:r>
              <a:rPr lang="en-US" sz="4000" dirty="0"/>
              <a:t>Start</a:t>
            </a:r>
          </a:p>
        </p:txBody>
      </p:sp>
    </p:spTree>
    <p:extLst>
      <p:ext uri="{BB962C8B-B14F-4D97-AF65-F5344CB8AC3E}">
        <p14:creationId xmlns:p14="http://schemas.microsoft.com/office/powerpoint/2010/main" val="15314885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498CBB3-CE98-44A7-9B90-5EEA0C17D9DB}"/>
              </a:ext>
              <a:ext uri="{C183D7F6-B498-43B3-948B-1728B52AA6E4}">
                <adec:decorative xmlns:adec="http://schemas.microsoft.com/office/drawing/2017/decorative" val="1"/>
              </a:ext>
            </a:extLst>
          </p:cNvPr>
          <p:cNvSpPr/>
          <p:nvPr/>
        </p:nvSpPr>
        <p:spPr bwMode="auto">
          <a:xfrm>
            <a:off x="644659" y="2392846"/>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967AF4E-6AF5-44E5-8533-5F2600B9A4AE}"/>
              </a:ext>
            </a:extLst>
          </p:cNvPr>
          <p:cNvSpPr>
            <a:spLocks noGrp="1"/>
          </p:cNvSpPr>
          <p:nvPr>
            <p:ph type="title"/>
          </p:nvPr>
        </p:nvSpPr>
        <p:spPr>
          <a:xfrm>
            <a:off x="638387" y="699700"/>
            <a:ext cx="11306469" cy="403137"/>
          </a:xfrm>
        </p:spPr>
        <p:txBody>
          <a:bodyPr/>
          <a:lstStyle/>
          <a:p>
            <a:r>
              <a:rPr lang="en-US" sz="3600" dirty="0"/>
              <a:t>Assess each stage of your cloud journey</a:t>
            </a:r>
          </a:p>
        </p:txBody>
      </p:sp>
      <p:sp>
        <p:nvSpPr>
          <p:cNvPr id="3" name="Rectangle 2">
            <a:extLst>
              <a:ext uri="{FF2B5EF4-FFF2-40B4-BE49-F238E27FC236}">
                <a16:creationId xmlns:a16="http://schemas.microsoft.com/office/drawing/2014/main" id="{807672AB-B532-4E9F-817C-A5AA75B632C5}"/>
              </a:ext>
            </a:extLst>
          </p:cNvPr>
          <p:cNvSpPr/>
          <p:nvPr/>
        </p:nvSpPr>
        <p:spPr bwMode="auto">
          <a:xfrm>
            <a:off x="644659" y="1746711"/>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Start</a:t>
            </a:r>
          </a:p>
        </p:txBody>
      </p:sp>
      <p:sp>
        <p:nvSpPr>
          <p:cNvPr id="12" name="Rectangle 11">
            <a:extLst>
              <a:ext uri="{FF2B5EF4-FFF2-40B4-BE49-F238E27FC236}">
                <a16:creationId xmlns:a16="http://schemas.microsoft.com/office/drawing/2014/main" id="{E90E8687-98FB-4893-BB94-10C6B992AF09}"/>
              </a:ext>
            </a:extLst>
          </p:cNvPr>
          <p:cNvSpPr/>
          <p:nvPr/>
        </p:nvSpPr>
        <p:spPr bwMode="auto">
          <a:xfrm>
            <a:off x="774705" y="2591262"/>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2"/>
                </a:solidFill>
                <a:latin typeface="+mj-lt"/>
                <a:ea typeface="Segoe UI" pitchFamily="34" charset="0"/>
                <a:cs typeface="Segoe UI" pitchFamily="34" charset="0"/>
              </a:rPr>
              <a:t>Build a new environment</a:t>
            </a:r>
          </a:p>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informed by best practices and proven architectures</a:t>
            </a:r>
          </a:p>
          <a:p>
            <a:pPr defTabSz="9324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400" dirty="0">
                <a:solidFill>
                  <a:schemeClr val="tx2"/>
                </a:solidFill>
                <a:latin typeface="+mj-lt"/>
                <a:ea typeface="Segoe UI" pitchFamily="34" charset="0"/>
                <a:cs typeface="Segoe UI" pitchFamily="34" charset="0"/>
              </a:rPr>
              <a:t>Explore design areas</a:t>
            </a:r>
            <a:br>
              <a:rPr lang="en-US" sz="1400" dirty="0">
                <a:solidFill>
                  <a:schemeClr val="tx1"/>
                </a:solidFill>
                <a:latin typeface="+mj-lt"/>
                <a:ea typeface="Segoe UI" pitchFamily="34" charset="0"/>
                <a:cs typeface="Segoe UI" pitchFamily="34" charset="0"/>
              </a:rPr>
            </a:br>
            <a:r>
              <a:rPr lang="en-US" sz="1400" dirty="0">
                <a:solidFill>
                  <a:schemeClr val="tx1"/>
                </a:solidFill>
                <a:ea typeface="Segoe UI" pitchFamily="34" charset="0"/>
                <a:cs typeface="Segoe UI" pitchFamily="34" charset="0"/>
              </a:rPr>
              <a:t>to understand considerations and decisions for your journey</a:t>
            </a:r>
          </a:p>
        </p:txBody>
      </p:sp>
      <p:grpSp>
        <p:nvGrpSpPr>
          <p:cNvPr id="76" name="Group 75" descr="Customer quote example.&#10;We have not deployed anything in Azure, and want a start-to-finish plan based on best practices.&#10;">
            <a:extLst>
              <a:ext uri="{FF2B5EF4-FFF2-40B4-BE49-F238E27FC236}">
                <a16:creationId xmlns:a16="http://schemas.microsoft.com/office/drawing/2014/main" id="{87AB6E0A-4D40-47A0-AE86-37FA3F4A07B1}"/>
              </a:ext>
              <a:ext uri="{C183D7F6-B498-43B3-948B-1728B52AA6E4}">
                <adec:decorative xmlns:adec="http://schemas.microsoft.com/office/drawing/2017/decorative" val="0"/>
              </a:ext>
            </a:extLst>
          </p:cNvPr>
          <p:cNvGrpSpPr/>
          <p:nvPr/>
        </p:nvGrpSpPr>
        <p:grpSpPr>
          <a:xfrm>
            <a:off x="644659" y="4026038"/>
            <a:ext cx="3174956" cy="2521117"/>
            <a:chOff x="727727" y="4026038"/>
            <a:chExt cx="3174956" cy="2521117"/>
          </a:xfrm>
        </p:grpSpPr>
        <p:grpSp>
          <p:nvGrpSpPr>
            <p:cNvPr id="48" name="Group 47">
              <a:extLst>
                <a:ext uri="{FF2B5EF4-FFF2-40B4-BE49-F238E27FC236}">
                  <a16:creationId xmlns:a16="http://schemas.microsoft.com/office/drawing/2014/main" id="{4F92D243-CEFF-4426-92CC-7E482587628F}"/>
                </a:ext>
              </a:extLst>
            </p:cNvPr>
            <p:cNvGrpSpPr/>
            <p:nvPr/>
          </p:nvGrpSpPr>
          <p:grpSpPr>
            <a:xfrm>
              <a:off x="727727" y="4026038"/>
              <a:ext cx="3174956" cy="2521117"/>
              <a:chOff x="727727" y="4026038"/>
              <a:chExt cx="3174956" cy="2521117"/>
            </a:xfrm>
          </p:grpSpPr>
          <p:sp>
            <p:nvSpPr>
              <p:cNvPr id="46" name="Rectangle 45">
                <a:extLst>
                  <a:ext uri="{FF2B5EF4-FFF2-40B4-BE49-F238E27FC236}">
                    <a16:creationId xmlns:a16="http://schemas.microsoft.com/office/drawing/2014/main" id="{07F5D3EB-8947-4CD3-AD5D-900A28B68D4B}"/>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61525DC-C5D2-4669-A20C-EAD40DFD2FB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9B3546EE-0427-425C-8C69-65C65563515E}"/>
                  </a:ext>
                </a:extLst>
              </p:cNvPr>
              <p:cNvGrpSpPr/>
              <p:nvPr/>
            </p:nvGrpSpPr>
            <p:grpSpPr>
              <a:xfrm>
                <a:off x="2098682" y="4134582"/>
                <a:ext cx="433047" cy="433047"/>
                <a:chOff x="-810228" y="306729"/>
                <a:chExt cx="717209" cy="717209"/>
              </a:xfrm>
            </p:grpSpPr>
            <p:sp>
              <p:nvSpPr>
                <p:cNvPr id="30" name="Oval 29">
                  <a:extLst>
                    <a:ext uri="{FF2B5EF4-FFF2-40B4-BE49-F238E27FC236}">
                      <a16:creationId xmlns:a16="http://schemas.microsoft.com/office/drawing/2014/main" id="{DE909404-A371-4E17-8E62-60D22AAF2E8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CAAD8E3-AD63-4823-92EC-B430A54CD8A6}"/>
                    </a:ext>
                  </a:extLst>
                </p:cNvPr>
                <p:cNvGrpSpPr/>
                <p:nvPr/>
              </p:nvGrpSpPr>
              <p:grpSpPr>
                <a:xfrm>
                  <a:off x="-635352" y="459169"/>
                  <a:ext cx="367456" cy="412328"/>
                  <a:chOff x="-631786" y="449263"/>
                  <a:chExt cx="367456" cy="412328"/>
                </a:xfrm>
              </p:grpSpPr>
              <p:sp>
                <p:nvSpPr>
                  <p:cNvPr id="25" name="Graphic 18">
                    <a:extLst>
                      <a:ext uri="{FF2B5EF4-FFF2-40B4-BE49-F238E27FC236}">
                        <a16:creationId xmlns:a16="http://schemas.microsoft.com/office/drawing/2014/main" id="{4FE34786-DE61-4104-B642-F851ADACF0F5}"/>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26" name="Graphic 18">
                    <a:extLst>
                      <a:ext uri="{FF2B5EF4-FFF2-40B4-BE49-F238E27FC236}">
                        <a16:creationId xmlns:a16="http://schemas.microsoft.com/office/drawing/2014/main" id="{4FE34786-DE61-4104-B642-F851ADACF0F5}"/>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13" name="TextBox 12">
              <a:extLst>
                <a:ext uri="{FF2B5EF4-FFF2-40B4-BE49-F238E27FC236}">
                  <a16:creationId xmlns:a16="http://schemas.microsoft.com/office/drawing/2014/main" id="{E30A98FC-B99D-44D4-8CEF-DE2EB2F42E4C}"/>
                </a:ext>
              </a:extLst>
            </p:cNvPr>
            <p:cNvSpPr txBox="1"/>
            <p:nvPr/>
          </p:nvSpPr>
          <p:spPr>
            <a:xfrm>
              <a:off x="927431" y="5207076"/>
              <a:ext cx="2128286" cy="749655"/>
            </a:xfrm>
            <a:prstGeom prst="rect">
              <a:avLst/>
            </a:prstGeom>
            <a:noFill/>
          </p:spPr>
          <p:txBody>
            <a:bodyPr wrap="square" lIns="0" tIns="0" rIns="0" bIns="0" rtlCol="0">
              <a:noAutofit/>
            </a:bodyPr>
            <a:lstStyle/>
            <a:p>
              <a:r>
                <a:rPr lang="en-GB" sz="1400" dirty="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51" name="Picture 50" descr="Icon&#10;&#10;Description automatically generated">
              <a:extLst>
                <a:ext uri="{FF2B5EF4-FFF2-40B4-BE49-F238E27FC236}">
                  <a16:creationId xmlns:a16="http://schemas.microsoft.com/office/drawing/2014/main" id="{A76EF6E4-9344-467C-8851-B5ACDC54B1FA}"/>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52" name="Picture 51" descr="Icon&#10;&#10;Description automatically generated">
              <a:extLst>
                <a:ext uri="{FF2B5EF4-FFF2-40B4-BE49-F238E27FC236}">
                  <a16:creationId xmlns:a16="http://schemas.microsoft.com/office/drawing/2014/main" id="{D244C874-D2A5-4AA1-9A20-F264AE261D66}"/>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grpSp>
        <p:nvGrpSpPr>
          <p:cNvPr id="33" name="Group 32">
            <a:extLst>
              <a:ext uri="{FF2B5EF4-FFF2-40B4-BE49-F238E27FC236}">
                <a16:creationId xmlns:a16="http://schemas.microsoft.com/office/drawing/2014/main" id="{64545B80-D342-4C0E-A6D3-B4474FC17570}"/>
              </a:ext>
              <a:ext uri="{C183D7F6-B498-43B3-948B-1728B52AA6E4}">
                <adec:decorative xmlns:adec="http://schemas.microsoft.com/office/drawing/2017/decorative" val="1"/>
              </a:ext>
            </a:extLst>
          </p:cNvPr>
          <p:cNvGrpSpPr/>
          <p:nvPr/>
        </p:nvGrpSpPr>
        <p:grpSpPr>
          <a:xfrm>
            <a:off x="3778016" y="1955770"/>
            <a:ext cx="765644" cy="229092"/>
            <a:chOff x="7292198" y="1326539"/>
            <a:chExt cx="780897" cy="233656"/>
          </a:xfrm>
        </p:grpSpPr>
        <p:cxnSp>
          <p:nvCxnSpPr>
            <p:cNvPr id="34" name="Straight Connector 33">
              <a:extLst>
                <a:ext uri="{FF2B5EF4-FFF2-40B4-BE49-F238E27FC236}">
                  <a16:creationId xmlns:a16="http://schemas.microsoft.com/office/drawing/2014/main" id="{6D79C9E3-6D3F-4594-A9C1-A8D9EEF26BE9}"/>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38D68F4-DA1D-4EAF-A14D-F395EB447D0A}"/>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0B0F0EAA-0C29-4863-A35F-1CC48577B148}"/>
              </a:ext>
              <a:ext uri="{C183D7F6-B498-43B3-948B-1728B52AA6E4}">
                <adec:decorative xmlns:adec="http://schemas.microsoft.com/office/drawing/2017/decorative" val="1"/>
              </a:ext>
            </a:extLst>
          </p:cNvPr>
          <p:cNvGrpSpPr/>
          <p:nvPr/>
        </p:nvGrpSpPr>
        <p:grpSpPr>
          <a:xfrm>
            <a:off x="7707621" y="1955770"/>
            <a:ext cx="765644" cy="229092"/>
            <a:chOff x="7292198" y="1326539"/>
            <a:chExt cx="780897" cy="233656"/>
          </a:xfrm>
        </p:grpSpPr>
        <p:cxnSp>
          <p:nvCxnSpPr>
            <p:cNvPr id="41" name="Straight Connector 40">
              <a:extLst>
                <a:ext uri="{FF2B5EF4-FFF2-40B4-BE49-F238E27FC236}">
                  <a16:creationId xmlns:a16="http://schemas.microsoft.com/office/drawing/2014/main" id="{64D705E1-613E-411C-8426-E5885DF4243D}"/>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34">
              <a:extLst>
                <a:ext uri="{FF2B5EF4-FFF2-40B4-BE49-F238E27FC236}">
                  <a16:creationId xmlns:a16="http://schemas.microsoft.com/office/drawing/2014/main" id="{FD055EAA-140D-40C8-9945-2CE19F780304}"/>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4BF3FAFB-770F-4E6B-A6DA-76F234439985}"/>
              </a:ext>
              <a:ext uri="{C183D7F6-B498-43B3-948B-1728B52AA6E4}">
                <adec:decorative xmlns:adec="http://schemas.microsoft.com/office/drawing/2017/decorative" val="0"/>
              </a:ext>
            </a:extLst>
          </p:cNvPr>
          <p:cNvSpPr/>
          <p:nvPr/>
        </p:nvSpPr>
        <p:spPr bwMode="auto">
          <a:xfrm>
            <a:off x="4647105" y="1737159"/>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gradFill>
                  <a:gsLst>
                    <a:gs pos="0">
                      <a:srgbClr val="FFFFFF"/>
                    </a:gs>
                    <a:gs pos="100000">
                      <a:srgbClr val="FFFFFF"/>
                    </a:gs>
                  </a:gsLst>
                  <a:lin ang="5400000" scaled="0"/>
                </a:gradFill>
                <a:latin typeface="+mj-lt"/>
                <a:ea typeface="Segoe UI" pitchFamily="34" charset="0"/>
                <a:cs typeface="Segoe UI" pitchFamily="34" charset="0"/>
              </a:rPr>
              <a:t>Align</a:t>
            </a: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44" name="Rectangle 43">
            <a:extLst>
              <a:ext uri="{FF2B5EF4-FFF2-40B4-BE49-F238E27FC236}">
                <a16:creationId xmlns:a16="http://schemas.microsoft.com/office/drawing/2014/main" id="{45A03096-EC36-466B-89A9-7FA17D8E7DAF}"/>
              </a:ext>
              <a:ext uri="{C183D7F6-B498-43B3-948B-1728B52AA6E4}">
                <adec:decorative xmlns:adec="http://schemas.microsoft.com/office/drawing/2017/decorative" val="1"/>
              </a:ext>
            </a:extLst>
          </p:cNvPr>
          <p:cNvSpPr/>
          <p:nvPr/>
        </p:nvSpPr>
        <p:spPr bwMode="auto">
          <a:xfrm>
            <a:off x="4647105"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9D15AD4-CAF0-4AF7-A406-783959F68F9B}"/>
              </a:ext>
            </a:extLst>
          </p:cNvPr>
          <p:cNvSpPr/>
          <p:nvPr/>
        </p:nvSpPr>
        <p:spPr bwMode="auto">
          <a:xfrm>
            <a:off x="4845461" y="2629487"/>
            <a:ext cx="2702572" cy="700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tx2"/>
                </a:solidFill>
                <a:latin typeface="+mj-lt"/>
                <a:cs typeface="Segoe UI" panose="020B0502040204020203" pitchFamily="34" charset="0"/>
              </a:rPr>
              <a:t>For your </a:t>
            </a:r>
            <a:r>
              <a:rPr lang="en-US" sz="1400" b="1" dirty="0">
                <a:solidFill>
                  <a:schemeClr val="accent4"/>
                </a:solidFill>
                <a:latin typeface="+mj-lt"/>
                <a:cs typeface="Segoe UI" panose="020B0502040204020203" pitchFamily="34" charset="0"/>
              </a:rPr>
              <a:t>existing</a:t>
            </a:r>
            <a:r>
              <a:rPr lang="en-US" sz="1400" b="1" dirty="0">
                <a:solidFill>
                  <a:schemeClr val="tx2"/>
                </a:solidFill>
                <a:latin typeface="+mj-lt"/>
                <a:cs typeface="Segoe UI" panose="020B0502040204020203" pitchFamily="34" charset="0"/>
              </a:rPr>
              <a:t> environments</a:t>
            </a:r>
            <a:r>
              <a:rPr lang="en-US" sz="1400" b="1" dirty="0">
                <a:solidFill>
                  <a:schemeClr val="tx1"/>
                </a:solidFill>
                <a:latin typeface="+mj-lt"/>
                <a:cs typeface="Segoe UI" panose="020B0502040204020203" pitchFamily="34" charset="0"/>
              </a:rPr>
              <a:t>—</a:t>
            </a:r>
          </a:p>
          <a:p>
            <a:pPr defTabSz="932472" fontAlgn="base">
              <a:lnSpc>
                <a:spcPct val="90000"/>
              </a:lnSpc>
              <a:spcBef>
                <a:spcPct val="0"/>
              </a:spcBef>
              <a:spcAft>
                <a:spcPct val="0"/>
              </a:spcAft>
            </a:pPr>
            <a:r>
              <a:rPr lang="en-US" sz="1400" b="1" dirty="0">
                <a:solidFill>
                  <a:schemeClr val="accent4"/>
                </a:solidFill>
                <a:latin typeface="+mj-lt"/>
                <a:cs typeface="Segoe UI" panose="020B0502040204020203" pitchFamily="34" charset="0"/>
              </a:rPr>
              <a:t>align</a:t>
            </a:r>
            <a:r>
              <a:rPr lang="en-US" sz="1400" dirty="0">
                <a:solidFill>
                  <a:schemeClr val="tx1"/>
                </a:solidFill>
                <a:cs typeface="Segoe UI" pitchFamily="34" charset="0"/>
              </a:rPr>
              <a:t> to the architectures and guidance of Azure landing zones </a:t>
            </a:r>
            <a:endParaRPr lang="en-US" sz="1400" dirty="0">
              <a:solidFill>
                <a:schemeClr val="tx2"/>
              </a:solidFill>
              <a:latin typeface="+mj-lt"/>
              <a:cs typeface="Segoe UI" panose="020B0502040204020203" pitchFamily="34" charset="0"/>
            </a:endParaRPr>
          </a:p>
          <a:p>
            <a:pPr marL="285750" indent="-285750" algn="ctr" defTabSz="932472" fontAlgn="base">
              <a:lnSpc>
                <a:spcPct val="90000"/>
              </a:lnSpc>
              <a:spcBef>
                <a:spcPct val="0"/>
              </a:spcBef>
              <a:spcAft>
                <a:spcPct val="0"/>
              </a:spcAft>
              <a:buFont typeface="Arial" panose="020B0604020202020204" pitchFamily="34" charset="0"/>
              <a:buChar char="•"/>
            </a:pPr>
            <a:endParaRPr lang="en-US" sz="1400" dirty="0">
              <a:solidFill>
                <a:schemeClr val="tx1"/>
              </a:solidFill>
              <a:cs typeface="Segoe UI" pitchFamily="34" charset="0"/>
            </a:endParaRPr>
          </a:p>
        </p:txBody>
      </p:sp>
      <p:grpSp>
        <p:nvGrpSpPr>
          <p:cNvPr id="77" name="Group 76" descr="We have environments and landing zones already, but our requirements have changed, and we need to move towards a different type of architecture.&#10;">
            <a:extLst>
              <a:ext uri="{FF2B5EF4-FFF2-40B4-BE49-F238E27FC236}">
                <a16:creationId xmlns:a16="http://schemas.microsoft.com/office/drawing/2014/main" id="{FCE9E8A5-A086-4D08-B853-C7225FE9CCDC}"/>
              </a:ext>
              <a:ext uri="{C183D7F6-B498-43B3-948B-1728B52AA6E4}">
                <adec:decorative xmlns:adec="http://schemas.microsoft.com/office/drawing/2017/decorative" val="0"/>
              </a:ext>
            </a:extLst>
          </p:cNvPr>
          <p:cNvGrpSpPr/>
          <p:nvPr/>
        </p:nvGrpSpPr>
        <p:grpSpPr>
          <a:xfrm>
            <a:off x="4645758" y="4026038"/>
            <a:ext cx="3174956" cy="2521117"/>
            <a:chOff x="4645758" y="4026038"/>
            <a:chExt cx="3174956" cy="2521117"/>
          </a:xfrm>
        </p:grpSpPr>
        <p:grpSp>
          <p:nvGrpSpPr>
            <p:cNvPr id="54" name="Group 53">
              <a:extLst>
                <a:ext uri="{FF2B5EF4-FFF2-40B4-BE49-F238E27FC236}">
                  <a16:creationId xmlns:a16="http://schemas.microsoft.com/office/drawing/2014/main" id="{D51A0C3E-DF6D-4621-89B6-4B7780BAC8B6}"/>
                </a:ext>
              </a:extLst>
            </p:cNvPr>
            <p:cNvGrpSpPr/>
            <p:nvPr/>
          </p:nvGrpSpPr>
          <p:grpSpPr>
            <a:xfrm>
              <a:off x="4645758" y="4026038"/>
              <a:ext cx="3174956" cy="2521117"/>
              <a:chOff x="727727" y="4026038"/>
              <a:chExt cx="3174956" cy="2521117"/>
            </a:xfrm>
          </p:grpSpPr>
          <p:sp>
            <p:nvSpPr>
              <p:cNvPr id="55" name="Rectangle 54">
                <a:extLst>
                  <a:ext uri="{FF2B5EF4-FFF2-40B4-BE49-F238E27FC236}">
                    <a16:creationId xmlns:a16="http://schemas.microsoft.com/office/drawing/2014/main" id="{8A6B62EC-B8A3-4581-AF20-9FB7F252BEF0}"/>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00304E1A-B624-4CAC-B66C-31D1E0B956E2}"/>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4CE50F28-103F-43F3-B8A8-F6B345164FE8}"/>
                  </a:ext>
                </a:extLst>
              </p:cNvPr>
              <p:cNvGrpSpPr/>
              <p:nvPr/>
            </p:nvGrpSpPr>
            <p:grpSpPr>
              <a:xfrm>
                <a:off x="2098682" y="4134582"/>
                <a:ext cx="433047" cy="433047"/>
                <a:chOff x="-810228" y="306729"/>
                <a:chExt cx="717209" cy="717209"/>
              </a:xfrm>
            </p:grpSpPr>
            <p:sp>
              <p:nvSpPr>
                <p:cNvPr id="58" name="Oval 57">
                  <a:extLst>
                    <a:ext uri="{FF2B5EF4-FFF2-40B4-BE49-F238E27FC236}">
                      <a16:creationId xmlns:a16="http://schemas.microsoft.com/office/drawing/2014/main" id="{240BB6C3-2C67-4725-9522-98837E9E5E69}"/>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69A1D627-C586-4F0F-8A7C-16AB50BFFF71}"/>
                    </a:ext>
                  </a:extLst>
                </p:cNvPr>
                <p:cNvGrpSpPr/>
                <p:nvPr/>
              </p:nvGrpSpPr>
              <p:grpSpPr>
                <a:xfrm>
                  <a:off x="-635352" y="459169"/>
                  <a:ext cx="367456" cy="412328"/>
                  <a:chOff x="-631786" y="449263"/>
                  <a:chExt cx="367456" cy="412328"/>
                </a:xfrm>
              </p:grpSpPr>
              <p:sp>
                <p:nvSpPr>
                  <p:cNvPr id="60" name="Graphic 18">
                    <a:extLst>
                      <a:ext uri="{FF2B5EF4-FFF2-40B4-BE49-F238E27FC236}">
                        <a16:creationId xmlns:a16="http://schemas.microsoft.com/office/drawing/2014/main" id="{D8F3AAF7-C8D5-448D-BCF6-6557645FDC43}"/>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61" name="Graphic 18">
                    <a:extLst>
                      <a:ext uri="{FF2B5EF4-FFF2-40B4-BE49-F238E27FC236}">
                        <a16:creationId xmlns:a16="http://schemas.microsoft.com/office/drawing/2014/main" id="{AF1B4B2E-8C68-49BE-A80B-3378BEC129CB}"/>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62" name="TextBox 6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A14FDD8B-CFBE-4328-9068-8C4A3617DF04}"/>
                </a:ext>
              </a:extLst>
            </p:cNvPr>
            <p:cNvSpPr txBox="1"/>
            <p:nvPr/>
          </p:nvSpPr>
          <p:spPr>
            <a:xfrm>
              <a:off x="4845461" y="5207076"/>
              <a:ext cx="2487101" cy="749655"/>
            </a:xfrm>
            <a:prstGeom prst="rect">
              <a:avLst/>
            </a:prstGeom>
            <a:noFill/>
          </p:spPr>
          <p:txBody>
            <a:bodyPr wrap="square" lIns="0" tIns="0" rIns="0" bIns="0" rtlCol="0">
              <a:noAutofit/>
            </a:bodyPr>
            <a:lstStyle/>
            <a:p>
              <a:r>
                <a:rPr lang="en-US" sz="1400" dirty="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63" name="Picture 62" descr="Icon&#10;&#10;Description automatically generated">
              <a:extLst>
                <a:ext uri="{FF2B5EF4-FFF2-40B4-BE49-F238E27FC236}">
                  <a16:creationId xmlns:a16="http://schemas.microsoft.com/office/drawing/2014/main" id="{06167783-0C7D-4842-81FC-F913989CA687}"/>
                </a:ext>
              </a:extLst>
            </p:cNvPr>
            <p:cNvPicPr>
              <a:picLocks noChangeAspect="1"/>
            </p:cNvPicPr>
            <p:nvPr/>
          </p:nvPicPr>
          <p:blipFill rotWithShape="1">
            <a:blip r:embed="rId3"/>
            <a:srcRect l="36835" t="24317" r="35052" b="57202"/>
            <a:stretch/>
          </p:blipFill>
          <p:spPr>
            <a:xfrm>
              <a:off x="4800351" y="4726697"/>
              <a:ext cx="365640" cy="317186"/>
            </a:xfrm>
            <a:prstGeom prst="rect">
              <a:avLst/>
            </a:prstGeom>
          </p:spPr>
        </p:pic>
        <p:pic>
          <p:nvPicPr>
            <p:cNvPr id="64" name="Picture 63" descr="Icon&#10;&#10;Description automatically generated">
              <a:extLst>
                <a:ext uri="{FF2B5EF4-FFF2-40B4-BE49-F238E27FC236}">
                  <a16:creationId xmlns:a16="http://schemas.microsoft.com/office/drawing/2014/main" id="{E365176A-59B4-4920-974F-1BA00408F5BA}"/>
                </a:ext>
              </a:extLst>
            </p:cNvPr>
            <p:cNvPicPr>
              <a:picLocks noChangeAspect="1"/>
            </p:cNvPicPr>
            <p:nvPr/>
          </p:nvPicPr>
          <p:blipFill rotWithShape="1">
            <a:blip r:embed="rId3"/>
            <a:srcRect l="36835" t="24317" r="35052" b="57202"/>
            <a:stretch/>
          </p:blipFill>
          <p:spPr>
            <a:xfrm rot="10800000">
              <a:off x="7430915" y="6086279"/>
              <a:ext cx="265132" cy="229997"/>
            </a:xfrm>
            <a:prstGeom prst="rect">
              <a:avLst/>
            </a:prstGeom>
          </p:spPr>
        </p:pic>
      </p:grpSp>
      <p:sp>
        <p:nvSpPr>
          <p:cNvPr id="7" name="Rectangle 6">
            <a:extLst>
              <a:ext uri="{FF2B5EF4-FFF2-40B4-BE49-F238E27FC236}">
                <a16:creationId xmlns:a16="http://schemas.microsoft.com/office/drawing/2014/main" id="{9EB8580E-C7C9-4B59-B5E6-FDBD072B351F}"/>
              </a:ext>
            </a:extLst>
          </p:cNvPr>
          <p:cNvSpPr/>
          <p:nvPr/>
        </p:nvSpPr>
        <p:spPr bwMode="auto">
          <a:xfrm>
            <a:off x="8576840" y="1737160"/>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Enhance</a:t>
            </a:r>
          </a:p>
        </p:txBody>
      </p:sp>
      <p:sp>
        <p:nvSpPr>
          <p:cNvPr id="45" name="Rectangle 44">
            <a:extLst>
              <a:ext uri="{FF2B5EF4-FFF2-40B4-BE49-F238E27FC236}">
                <a16:creationId xmlns:a16="http://schemas.microsoft.com/office/drawing/2014/main" id="{AB321D52-C8D8-4D19-8D1F-9A3BE5A9996F}"/>
              </a:ext>
              <a:ext uri="{C183D7F6-B498-43B3-948B-1728B52AA6E4}">
                <adec:decorative xmlns:adec="http://schemas.microsoft.com/office/drawing/2017/decorative" val="1"/>
              </a:ext>
            </a:extLst>
          </p:cNvPr>
          <p:cNvSpPr/>
          <p:nvPr/>
        </p:nvSpPr>
        <p:spPr bwMode="auto">
          <a:xfrm>
            <a:off x="8576841"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BAC4E0A-311A-43A4-A539-7599043225F5}"/>
              </a:ext>
            </a:extLst>
          </p:cNvPr>
          <p:cNvSpPr/>
          <p:nvPr/>
        </p:nvSpPr>
        <p:spPr bwMode="auto">
          <a:xfrm>
            <a:off x="8773610" y="2591262"/>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a:solidFill>
                  <a:schemeClr val="tx2"/>
                </a:solidFill>
                <a:latin typeface="+mj-lt"/>
                <a:cs typeface="Segoe UI" pitchFamily="34" charset="0"/>
              </a:rPr>
              <a:t>Follow best practices guidance </a:t>
            </a:r>
            <a:br>
              <a:rPr lang="en-US" sz="1400" b="1" dirty="0">
                <a:solidFill>
                  <a:schemeClr val="tx1"/>
                </a:solidFill>
                <a:cs typeface="Segoe UI" pitchFamily="34" charset="0"/>
              </a:rPr>
            </a:br>
            <a:r>
              <a:rPr lang="en-US" sz="1400" dirty="0">
                <a:solidFill>
                  <a:schemeClr val="tx1"/>
                </a:solidFill>
                <a:cs typeface="Segoe UI" pitchFamily="34" charset="0"/>
              </a:rPr>
              <a:t>in Secure, Manage and Govern methodologies to continue to mature and evolve your Azure environments—and realize the value of cloud-native technologies</a:t>
            </a:r>
          </a:p>
        </p:txBody>
      </p:sp>
      <p:grpSp>
        <p:nvGrpSpPr>
          <p:cNvPr id="78" name="Group 77"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9394CD2C-8DA8-4B90-9DF9-1EBAE00AFC6C}"/>
              </a:ext>
              <a:ext uri="{C183D7F6-B498-43B3-948B-1728B52AA6E4}">
                <adec:decorative xmlns:adec="http://schemas.microsoft.com/office/drawing/2017/decorative" val="0"/>
              </a:ext>
            </a:extLst>
          </p:cNvPr>
          <p:cNvGrpSpPr/>
          <p:nvPr/>
        </p:nvGrpSpPr>
        <p:grpSpPr>
          <a:xfrm>
            <a:off x="8569575" y="4026038"/>
            <a:ext cx="3174956" cy="2521117"/>
            <a:chOff x="8569575" y="4026038"/>
            <a:chExt cx="3174956" cy="2521117"/>
          </a:xfrm>
        </p:grpSpPr>
        <p:grpSp>
          <p:nvGrpSpPr>
            <p:cNvPr id="65" name="Group 64">
              <a:extLst>
                <a:ext uri="{FF2B5EF4-FFF2-40B4-BE49-F238E27FC236}">
                  <a16:creationId xmlns:a16="http://schemas.microsoft.com/office/drawing/2014/main" id="{BE751FC3-0B5A-4EC2-BBF2-8037C8BDBDB8}"/>
                </a:ext>
              </a:extLst>
            </p:cNvPr>
            <p:cNvGrpSpPr/>
            <p:nvPr/>
          </p:nvGrpSpPr>
          <p:grpSpPr>
            <a:xfrm>
              <a:off x="8569575" y="4026038"/>
              <a:ext cx="3174956" cy="2521117"/>
              <a:chOff x="727727" y="4026038"/>
              <a:chExt cx="3174956" cy="2521117"/>
            </a:xfrm>
          </p:grpSpPr>
          <p:sp>
            <p:nvSpPr>
              <p:cNvPr id="66" name="Rectangle 65">
                <a:extLst>
                  <a:ext uri="{FF2B5EF4-FFF2-40B4-BE49-F238E27FC236}">
                    <a16:creationId xmlns:a16="http://schemas.microsoft.com/office/drawing/2014/main" id="{B6D19AB7-0F08-47CA-9771-FA2C15E9272C}"/>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F0FF85-B5BF-40C3-8895-D5D00CEBFAC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ACB03A50-A36C-4456-B38E-E26F0A05E407}"/>
                  </a:ext>
                </a:extLst>
              </p:cNvPr>
              <p:cNvGrpSpPr/>
              <p:nvPr/>
            </p:nvGrpSpPr>
            <p:grpSpPr>
              <a:xfrm>
                <a:off x="2098682" y="4134582"/>
                <a:ext cx="433047" cy="433047"/>
                <a:chOff x="-810228" y="306729"/>
                <a:chExt cx="717209" cy="717209"/>
              </a:xfrm>
            </p:grpSpPr>
            <p:sp>
              <p:nvSpPr>
                <p:cNvPr id="69" name="Oval 68">
                  <a:extLst>
                    <a:ext uri="{FF2B5EF4-FFF2-40B4-BE49-F238E27FC236}">
                      <a16:creationId xmlns:a16="http://schemas.microsoft.com/office/drawing/2014/main" id="{1E514529-395E-4E9B-8591-8224883923B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FB54EFB1-422D-4D13-B2F2-C8259C0E8F0F}"/>
                    </a:ext>
                  </a:extLst>
                </p:cNvPr>
                <p:cNvGrpSpPr/>
                <p:nvPr/>
              </p:nvGrpSpPr>
              <p:grpSpPr>
                <a:xfrm>
                  <a:off x="-635352" y="459169"/>
                  <a:ext cx="367456" cy="412328"/>
                  <a:chOff x="-631786" y="449263"/>
                  <a:chExt cx="367456" cy="412328"/>
                </a:xfrm>
              </p:grpSpPr>
              <p:sp>
                <p:nvSpPr>
                  <p:cNvPr id="71" name="Graphic 18">
                    <a:extLst>
                      <a:ext uri="{FF2B5EF4-FFF2-40B4-BE49-F238E27FC236}">
                        <a16:creationId xmlns:a16="http://schemas.microsoft.com/office/drawing/2014/main" id="{72175D0F-91DF-4A88-9D68-3737F8E41BCD}"/>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72" name="Graphic 18">
                    <a:extLst>
                      <a:ext uri="{FF2B5EF4-FFF2-40B4-BE49-F238E27FC236}">
                        <a16:creationId xmlns:a16="http://schemas.microsoft.com/office/drawing/2014/main" id="{8CC2E5F1-FE1E-4559-9F2A-0508E6D3673E}"/>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73" name="TextBox 72">
              <a:extLst>
                <a:ext uri="{FF2B5EF4-FFF2-40B4-BE49-F238E27FC236}">
                  <a16:creationId xmlns:a16="http://schemas.microsoft.com/office/drawing/2014/main" id="{9BCF342B-F9DD-42FF-B966-6919D57594A9}"/>
                </a:ext>
              </a:extLst>
            </p:cNvPr>
            <p:cNvSpPr txBox="1"/>
            <p:nvPr/>
          </p:nvSpPr>
          <p:spPr>
            <a:xfrm>
              <a:off x="8769279" y="5207076"/>
              <a:ext cx="2336630"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using the CAF guidance, and want to continue improving the controls and configuration.</a:t>
              </a:r>
            </a:p>
          </p:txBody>
        </p:sp>
        <p:pic>
          <p:nvPicPr>
            <p:cNvPr id="74" name="Picture 73" descr="Icon&#10;&#10;Description automatically generated">
              <a:extLst>
                <a:ext uri="{FF2B5EF4-FFF2-40B4-BE49-F238E27FC236}">
                  <a16:creationId xmlns:a16="http://schemas.microsoft.com/office/drawing/2014/main" id="{CA254681-9801-4BE9-A5FA-CD9E83D47862}"/>
                </a:ext>
              </a:extLst>
            </p:cNvPr>
            <p:cNvPicPr>
              <a:picLocks noChangeAspect="1"/>
            </p:cNvPicPr>
            <p:nvPr/>
          </p:nvPicPr>
          <p:blipFill rotWithShape="1">
            <a:blip r:embed="rId3"/>
            <a:srcRect l="36835" t="24317" r="35052" b="57202"/>
            <a:stretch/>
          </p:blipFill>
          <p:spPr>
            <a:xfrm>
              <a:off x="8724168" y="4726697"/>
              <a:ext cx="365640" cy="317186"/>
            </a:xfrm>
            <a:prstGeom prst="rect">
              <a:avLst/>
            </a:prstGeom>
          </p:spPr>
        </p:pic>
        <p:pic>
          <p:nvPicPr>
            <p:cNvPr id="75" name="Picture 74" descr="Icon&#10;&#10;Description automatically generated">
              <a:extLst>
                <a:ext uri="{FF2B5EF4-FFF2-40B4-BE49-F238E27FC236}">
                  <a16:creationId xmlns:a16="http://schemas.microsoft.com/office/drawing/2014/main" id="{656B017D-A9ED-49FC-B743-C3D293722A0F}"/>
                </a:ext>
              </a:extLst>
            </p:cNvPr>
            <p:cNvPicPr>
              <a:picLocks noChangeAspect="1"/>
            </p:cNvPicPr>
            <p:nvPr/>
          </p:nvPicPr>
          <p:blipFill rotWithShape="1">
            <a:blip r:embed="rId3"/>
            <a:srcRect l="36835" t="24317" r="35052" b="57202"/>
            <a:stretch/>
          </p:blipFill>
          <p:spPr>
            <a:xfrm rot="10800000">
              <a:off x="11354732" y="6086279"/>
              <a:ext cx="265132" cy="229997"/>
            </a:xfrm>
            <a:prstGeom prst="rect">
              <a:avLst/>
            </a:prstGeom>
          </p:spPr>
        </p:pic>
      </p:grpSp>
    </p:spTree>
    <p:extLst>
      <p:ext uri="{BB962C8B-B14F-4D97-AF65-F5344CB8AC3E}">
        <p14:creationId xmlns:p14="http://schemas.microsoft.com/office/powerpoint/2010/main" val="8634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ppt_x"/>
                                          </p:val>
                                        </p:tav>
                                        <p:tav tm="100000">
                                          <p:val>
                                            <p:strVal val="#ppt_x"/>
                                          </p:val>
                                        </p:tav>
                                      </p:tavLst>
                                    </p:anim>
                                    <p:anim calcmode="lin" valueType="num">
                                      <p:cBhvr additive="base">
                                        <p:cTn id="37" dur="500" fill="hold"/>
                                        <p:tgtEl>
                                          <p:spTgt spid="77"/>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50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ppt_x"/>
                                          </p:val>
                                        </p:tav>
                                        <p:tav tm="100000">
                                          <p:val>
                                            <p:strVal val="#ppt_x"/>
                                          </p:val>
                                        </p:tav>
                                      </p:tavLst>
                                    </p:anim>
                                    <p:anim calcmode="lin" valueType="num">
                                      <p:cBhvr additive="base">
                                        <p:cTn id="5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 grpId="0" animBg="1"/>
      <p:bldP spid="12" grpId="0"/>
      <p:bldP spid="5" grpId="0" animBg="1"/>
      <p:bldP spid="44" grpId="0" animBg="1"/>
      <p:bldP spid="14" grpId="0"/>
      <p:bldP spid="7" grpId="0" animBg="1"/>
      <p:bldP spid="4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sz="3600" dirty="0"/>
              <a:t>What is "greenfield development"?</a:t>
            </a:r>
            <a:br>
              <a:rPr lang="en-GB" dirty="0"/>
            </a:br>
            <a:r>
              <a:rPr lang="en-US" sz="2800" dirty="0">
                <a:solidFill>
                  <a:schemeClr val="tx2"/>
                </a:solidFill>
                <a:latin typeface="Segoe UI Semilight" panose="020B0402040204020203" pitchFamily="34" charset="0"/>
                <a:cs typeface="Segoe UI Semilight" panose="020B0402040204020203" pitchFamily="34" charset="0"/>
              </a:rPr>
              <a:t>Developing a new environment without dependencies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60304" y="2509875"/>
            <a:ext cx="5635696" cy="2554545"/>
          </a:xfrm>
        </p:spPr>
        <p:txBody>
          <a:bodyPr/>
          <a:lstStyle/>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Beginning of your cloud adoption journey</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Your new cloud environment</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No production workloads are deployed</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Environment can be overwritten and workloads moved without business impact</a:t>
            </a:r>
          </a:p>
          <a:p>
            <a:pPr>
              <a:lnSpc>
                <a:spcPct val="100000"/>
              </a:lnSpc>
              <a:spcAft>
                <a:spcPts val="1200"/>
              </a:spcAft>
              <a:buFont typeface="Wingdings" panose="05000000000000000000" pitchFamily="2" charset="2"/>
              <a:buChar char="§"/>
            </a:pPr>
            <a:r>
              <a:rPr lang="en-GB" sz="1800" dirty="0">
                <a:gradFill>
                  <a:gsLst>
                    <a:gs pos="2917">
                      <a:schemeClr val="tx1"/>
                    </a:gs>
                    <a:gs pos="30000">
                      <a:schemeClr val="tx1"/>
                    </a:gs>
                  </a:gsLst>
                  <a:lin ang="5400000" scaled="0"/>
                </a:gradFill>
              </a:rPr>
              <a:t>No business processes are impacted by changes to operations, controls, or access</a:t>
            </a:r>
          </a:p>
        </p:txBody>
      </p:sp>
      <p:grpSp>
        <p:nvGrpSpPr>
          <p:cNvPr id="10" name="Group 9" descr="Customer quote example.&#10;We have not deployed anything in Azure, and want a start-to-finish plan based on best practices.&#10;">
            <a:extLst>
              <a:ext uri="{FF2B5EF4-FFF2-40B4-BE49-F238E27FC236}">
                <a16:creationId xmlns:a16="http://schemas.microsoft.com/office/drawing/2014/main" id="{A466B41A-D5D8-451B-BD0E-2997B5F4C6C0}"/>
              </a:ext>
            </a:extLst>
          </p:cNvPr>
          <p:cNvGrpSpPr/>
          <p:nvPr/>
        </p:nvGrpSpPr>
        <p:grpSpPr>
          <a:xfrm>
            <a:off x="6648923" y="169720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sz="2800"/>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sz="2800"/>
                  </a:p>
                </p:txBody>
              </p:sp>
            </p:grpSp>
          </p:grpSp>
        </p:grpSp>
        <p:sp>
          <p:nvSpPr>
            <p:cNvPr id="12" name="TextBox 11">
              <a:extLst>
                <a:ext uri="{FF2B5EF4-FFF2-40B4-BE49-F238E27FC236}">
                  <a16:creationId xmlns:a16="http://schemas.microsoft.com/office/drawing/2014/main" id="{CA6FE444-84F5-4AD8-BDB2-EEC19016A9D4}"/>
                </a:ext>
              </a:extLst>
            </p:cNvPr>
            <p:cNvSpPr txBox="1"/>
            <p:nvPr/>
          </p:nvSpPr>
          <p:spPr>
            <a:xfrm>
              <a:off x="927431" y="5207076"/>
              <a:ext cx="2128286" cy="749655"/>
            </a:xfrm>
            <a:prstGeom prst="rect">
              <a:avLst/>
            </a:prstGeom>
            <a:noFill/>
          </p:spPr>
          <p:txBody>
            <a:bodyPr wrap="square" lIns="0" tIns="0" rIns="0" bIns="0" rtlCol="0">
              <a:noAutofit/>
            </a:bodyPr>
            <a:lstStyle/>
            <a:p>
              <a:r>
                <a:rPr lang="en-GB" sz="2000" dirty="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27523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CD96-5325-4D3F-A8EA-58AB7E5DA0EE}"/>
              </a:ext>
            </a:extLst>
          </p:cNvPr>
          <p:cNvSpPr>
            <a:spLocks noGrp="1"/>
          </p:cNvSpPr>
          <p:nvPr>
            <p:ph type="title"/>
          </p:nvPr>
        </p:nvSpPr>
        <p:spPr>
          <a:xfrm>
            <a:off x="371329" y="812436"/>
            <a:ext cx="11306469" cy="795089"/>
          </a:xfrm>
        </p:spPr>
        <p:txBody>
          <a:bodyPr/>
          <a:lstStyle/>
          <a:p>
            <a:r>
              <a:rPr lang="en-US" sz="3600" dirty="0">
                <a:solidFill>
                  <a:schemeClr val="tx2"/>
                </a:solidFill>
              </a:rPr>
              <a:t>Azure</a:t>
            </a:r>
            <a:r>
              <a:rPr lang="en-US" sz="3600" dirty="0"/>
              <a:t> landing zone accelerators</a:t>
            </a:r>
            <a:br>
              <a:rPr lang="en-US" dirty="0"/>
            </a:br>
            <a:r>
              <a:rPr lang="en-US" sz="2800" dirty="0">
                <a:solidFill>
                  <a:schemeClr val="tx2"/>
                </a:solidFill>
                <a:latin typeface="Segoe UI Semilight" panose="020B0402040204020203" pitchFamily="34" charset="0"/>
                <a:cs typeface="Segoe UI Semilight" panose="020B0402040204020203" pitchFamily="34" charset="0"/>
              </a:rPr>
              <a:t>Fastest path to deployment </a:t>
            </a:r>
          </a:p>
        </p:txBody>
      </p:sp>
      <p:sp>
        <p:nvSpPr>
          <p:cNvPr id="33" name="Rectangle 32">
            <a:extLst>
              <a:ext uri="{FF2B5EF4-FFF2-40B4-BE49-F238E27FC236}">
                <a16:creationId xmlns:a16="http://schemas.microsoft.com/office/drawing/2014/main" id="{0E6A4305-9286-422A-AF4A-97DC720ADD43}"/>
              </a:ext>
              <a:ext uri="{C183D7F6-B498-43B3-948B-1728B52AA6E4}">
                <adec:decorative xmlns:adec="http://schemas.microsoft.com/office/drawing/2017/decorative" val="1"/>
              </a:ext>
            </a:extLst>
          </p:cNvPr>
          <p:cNvSpPr/>
          <p:nvPr/>
        </p:nvSpPr>
        <p:spPr bwMode="auto">
          <a:xfrm>
            <a:off x="33734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BA0482A4-DC11-49EC-A036-8F0AA4262D46}"/>
              </a:ext>
              <a:ext uri="{C183D7F6-B498-43B3-948B-1728B52AA6E4}">
                <adec:decorative xmlns:adec="http://schemas.microsoft.com/office/drawing/2017/decorative" val="1"/>
              </a:ext>
            </a:extLst>
          </p:cNvPr>
          <p:cNvSpPr/>
          <p:nvPr/>
        </p:nvSpPr>
        <p:spPr bwMode="auto">
          <a:xfrm>
            <a:off x="63198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829315A-E047-490D-851C-47EE7C8986FC}"/>
              </a:ext>
              <a:ext uri="{C183D7F6-B498-43B3-948B-1728B52AA6E4}">
                <adec:decorative xmlns:adec="http://schemas.microsoft.com/office/drawing/2017/decorative" val="1"/>
              </a:ext>
            </a:extLst>
          </p:cNvPr>
          <p:cNvSpPr/>
          <p:nvPr/>
        </p:nvSpPr>
        <p:spPr bwMode="auto">
          <a:xfrm>
            <a:off x="9266238" y="2201863"/>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77B0328-86DF-41C1-B4C8-E035D5BE626C}"/>
              </a:ext>
              <a:ext uri="{C183D7F6-B498-43B3-948B-1728B52AA6E4}">
                <adec:decorative xmlns:adec="http://schemas.microsoft.com/office/drawing/2017/decorative" val="1"/>
              </a:ext>
            </a:extLst>
          </p:cNvPr>
          <p:cNvSpPr/>
          <p:nvPr/>
        </p:nvSpPr>
        <p:spPr bwMode="auto">
          <a:xfrm>
            <a:off x="447126" y="2207614"/>
            <a:ext cx="2743200" cy="3200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0134183C-14F2-406C-A91C-4D7E2CDAF0DC}"/>
              </a:ext>
              <a:ext uri="{C183D7F6-B498-43B3-948B-1728B52AA6E4}">
                <adec:decorative xmlns:adec="http://schemas.microsoft.com/office/drawing/2017/decorative" val="1"/>
              </a:ext>
            </a:extLst>
          </p:cNvPr>
          <p:cNvGrpSpPr/>
          <p:nvPr/>
        </p:nvGrpSpPr>
        <p:grpSpPr>
          <a:xfrm>
            <a:off x="427038" y="2201863"/>
            <a:ext cx="2743200" cy="3200400"/>
            <a:chOff x="427038" y="2201863"/>
            <a:chExt cx="2743200" cy="3200400"/>
          </a:xfrm>
        </p:grpSpPr>
        <p:sp>
          <p:nvSpPr>
            <p:cNvPr id="36" name="Freeform: Shape 35">
              <a:extLst>
                <a:ext uri="{FF2B5EF4-FFF2-40B4-BE49-F238E27FC236}">
                  <a16:creationId xmlns:a16="http://schemas.microsoft.com/office/drawing/2014/main" id="{71A0C398-89C2-417D-9F0E-D709F4B52A54}"/>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693213F2-369E-48BF-AD9C-43DA4ECE9AE5}"/>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5DE5D295-F830-4D69-A0BF-C6CD41F587C9}"/>
              </a:ext>
              <a:ext uri="{C183D7F6-B498-43B3-948B-1728B52AA6E4}">
                <adec:decorative xmlns:adec="http://schemas.microsoft.com/office/drawing/2017/decorative" val="1"/>
              </a:ext>
            </a:extLst>
          </p:cNvPr>
          <p:cNvGrpSpPr/>
          <p:nvPr/>
        </p:nvGrpSpPr>
        <p:grpSpPr>
          <a:xfrm>
            <a:off x="3373438" y="2201863"/>
            <a:ext cx="2743200" cy="3200400"/>
            <a:chOff x="427038" y="2201863"/>
            <a:chExt cx="2743200" cy="3200400"/>
          </a:xfrm>
        </p:grpSpPr>
        <p:sp>
          <p:nvSpPr>
            <p:cNvPr id="40" name="Freeform: Shape 39">
              <a:extLst>
                <a:ext uri="{FF2B5EF4-FFF2-40B4-BE49-F238E27FC236}">
                  <a16:creationId xmlns:a16="http://schemas.microsoft.com/office/drawing/2014/main" id="{2D8C5345-3240-45C1-A083-914D03032635}"/>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4E4DE7B1-0B8B-48CF-9AD9-C73EEEDA26A3}"/>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10050CE-4B22-4E7F-8302-940B85703D74}"/>
              </a:ext>
              <a:ext uri="{C183D7F6-B498-43B3-948B-1728B52AA6E4}">
                <adec:decorative xmlns:adec="http://schemas.microsoft.com/office/drawing/2017/decorative" val="1"/>
              </a:ext>
            </a:extLst>
          </p:cNvPr>
          <p:cNvGrpSpPr/>
          <p:nvPr/>
        </p:nvGrpSpPr>
        <p:grpSpPr>
          <a:xfrm>
            <a:off x="6319838" y="2201863"/>
            <a:ext cx="2743200" cy="3200400"/>
            <a:chOff x="427038" y="2201863"/>
            <a:chExt cx="2743200" cy="3200400"/>
          </a:xfrm>
        </p:grpSpPr>
        <p:sp>
          <p:nvSpPr>
            <p:cNvPr id="43" name="Freeform: Shape 42">
              <a:extLst>
                <a:ext uri="{FF2B5EF4-FFF2-40B4-BE49-F238E27FC236}">
                  <a16:creationId xmlns:a16="http://schemas.microsoft.com/office/drawing/2014/main" id="{08C02738-1636-4461-812A-BBB568F932D6}"/>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E2AC2CE1-9697-45DB-B729-3DCEB9D4921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67759B96-1E49-4CED-B81A-CB530725D4FD}"/>
              </a:ext>
              <a:ext uri="{C183D7F6-B498-43B3-948B-1728B52AA6E4}">
                <adec:decorative xmlns:adec="http://schemas.microsoft.com/office/drawing/2017/decorative" val="1"/>
              </a:ext>
            </a:extLst>
          </p:cNvPr>
          <p:cNvGrpSpPr/>
          <p:nvPr/>
        </p:nvGrpSpPr>
        <p:grpSpPr>
          <a:xfrm>
            <a:off x="9266238" y="2201863"/>
            <a:ext cx="2743200" cy="3200400"/>
            <a:chOff x="427038" y="2201863"/>
            <a:chExt cx="2743200" cy="3200400"/>
          </a:xfrm>
        </p:grpSpPr>
        <p:sp>
          <p:nvSpPr>
            <p:cNvPr id="46" name="Freeform: Shape 45">
              <a:extLst>
                <a:ext uri="{FF2B5EF4-FFF2-40B4-BE49-F238E27FC236}">
                  <a16:creationId xmlns:a16="http://schemas.microsoft.com/office/drawing/2014/main" id="{8EF5B35F-3CA1-442A-8A48-1BA9EED8E033}"/>
                </a:ext>
              </a:extLst>
            </p:cNvPr>
            <p:cNvSpPr/>
            <p:nvPr/>
          </p:nvSpPr>
          <p:spPr bwMode="auto">
            <a:xfrm rot="10800000">
              <a:off x="2627453" y="4859478"/>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AB8461D8-BD0F-432E-999F-DCE3A27D82BC}"/>
                </a:ext>
              </a:extLst>
            </p:cNvPr>
            <p:cNvSpPr/>
            <p:nvPr/>
          </p:nvSpPr>
          <p:spPr bwMode="auto">
            <a:xfrm>
              <a:off x="427038" y="2201863"/>
              <a:ext cx="542785" cy="542785"/>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5B8335-AF21-4E43-9136-BA9BDD158546}"/>
              </a:ext>
            </a:extLst>
          </p:cNvPr>
          <p:cNvSpPr txBox="1"/>
          <p:nvPr/>
        </p:nvSpPr>
        <p:spPr>
          <a:xfrm>
            <a:off x="555585" y="2812507"/>
            <a:ext cx="2526282"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Microsoft Azure portal implementation experience</a:t>
            </a:r>
          </a:p>
        </p:txBody>
      </p:sp>
      <p:sp>
        <p:nvSpPr>
          <p:cNvPr id="9" name="TextBox 8">
            <a:extLst>
              <a:ext uri="{FF2B5EF4-FFF2-40B4-BE49-F238E27FC236}">
                <a16:creationId xmlns:a16="http://schemas.microsoft.com/office/drawing/2014/main" id="{548E862D-DA52-4246-AF37-0395106525EC}"/>
              </a:ext>
            </a:extLst>
          </p:cNvPr>
          <p:cNvSpPr txBox="1"/>
          <p:nvPr/>
        </p:nvSpPr>
        <p:spPr>
          <a:xfrm>
            <a:off x="3501985" y="2812507"/>
            <a:ext cx="2614653"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Based on Azure landing zone conceptual architecture</a:t>
            </a:r>
          </a:p>
        </p:txBody>
      </p:sp>
      <p:sp>
        <p:nvSpPr>
          <p:cNvPr id="11" name="TextBox 10">
            <a:extLst>
              <a:ext uri="{FF2B5EF4-FFF2-40B4-BE49-F238E27FC236}">
                <a16:creationId xmlns:a16="http://schemas.microsoft.com/office/drawing/2014/main" id="{D8947E19-55B1-45FA-BD28-04E963462B70}"/>
              </a:ext>
            </a:extLst>
          </p:cNvPr>
          <p:cNvSpPr txBox="1"/>
          <p:nvPr/>
        </p:nvSpPr>
        <p:spPr>
          <a:xfrm>
            <a:off x="6448385" y="2812507"/>
            <a:ext cx="2481544" cy="830997"/>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Quickly implement scaled-out governance and security</a:t>
            </a:r>
          </a:p>
        </p:txBody>
      </p:sp>
      <p:sp>
        <p:nvSpPr>
          <p:cNvPr id="10" name="TextBox 9">
            <a:extLst>
              <a:ext uri="{FF2B5EF4-FFF2-40B4-BE49-F238E27FC236}">
                <a16:creationId xmlns:a16="http://schemas.microsoft.com/office/drawing/2014/main" id="{CA8AAC59-1534-4D8D-9C3D-E8273E90CEF7}"/>
              </a:ext>
            </a:extLst>
          </p:cNvPr>
          <p:cNvSpPr txBox="1"/>
          <p:nvPr/>
        </p:nvSpPr>
        <p:spPr>
          <a:xfrm>
            <a:off x="9394784" y="2812507"/>
            <a:ext cx="2283013" cy="1569660"/>
          </a:xfrm>
          <a:prstGeom prst="rect">
            <a:avLst/>
          </a:prstGeom>
          <a:noFill/>
          <a:ln w="38100">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spcAft>
                <a:spcPts val="600"/>
              </a:spcAft>
            </a:pPr>
            <a:r>
              <a:rPr lang="en-GB" sz="1600" dirty="0">
                <a:solidFill>
                  <a:schemeClr val="tx1"/>
                </a:solidFill>
              </a:rPr>
              <a:t>Deploy tested, </a:t>
            </a:r>
            <a:br>
              <a:rPr lang="en-GB" sz="1600" dirty="0">
                <a:solidFill>
                  <a:schemeClr val="tx1"/>
                </a:solidFill>
              </a:rPr>
            </a:br>
            <a:r>
              <a:rPr lang="en-GB" sz="1600" dirty="0">
                <a:solidFill>
                  <a:schemeClr val="tx1"/>
                </a:solidFill>
              </a:rPr>
              <a:t>best-practice configurations for </a:t>
            </a:r>
            <a:br>
              <a:rPr lang="en-GB" sz="1600" dirty="0">
                <a:solidFill>
                  <a:schemeClr val="tx1"/>
                </a:solidFill>
              </a:rPr>
            </a:br>
            <a:r>
              <a:rPr lang="en-GB" sz="1600" dirty="0">
                <a:solidFill>
                  <a:schemeClr val="tx1"/>
                </a:solidFill>
              </a:rPr>
              <a:t>key governance policies, processes, and tools</a:t>
            </a:r>
            <a:endParaRPr lang="en-GB"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02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3" presetClass="entr" presetSubtype="272"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strVal val="2/3*#ppt_w"/>
                                          </p:val>
                                        </p:tav>
                                        <p:tav tm="100000">
                                          <p:val>
                                            <p:strVal val="#ppt_w"/>
                                          </p:val>
                                        </p:tav>
                                      </p:tavLst>
                                    </p:anim>
                                    <p:anim calcmode="lin" valueType="num">
                                      <p:cBhvr>
                                        <p:cTn id="14" dur="500" fill="hold"/>
                                        <p:tgtEl>
                                          <p:spTgt spid="38"/>
                                        </p:tgtEl>
                                        <p:attrNameLst>
                                          <p:attrName>ppt_h</p:attrName>
                                        </p:attrNameLst>
                                      </p:cBhvr>
                                      <p:tavLst>
                                        <p:tav tm="0">
                                          <p:val>
                                            <p:strVal val="2/3*#ppt_h"/>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par>
                          <p:cTn id="25" fill="hold">
                            <p:stCondLst>
                              <p:cond delay="2000"/>
                            </p:stCondLst>
                            <p:childTnLst>
                              <p:par>
                                <p:cTn id="26" presetID="23" presetClass="entr" presetSubtype="272"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strVal val="2/3*#ppt_w"/>
                                          </p:val>
                                        </p:tav>
                                        <p:tav tm="100000">
                                          <p:val>
                                            <p:strVal val="#ppt_w"/>
                                          </p:val>
                                        </p:tav>
                                      </p:tavLst>
                                    </p:anim>
                                    <p:anim calcmode="lin" valueType="num">
                                      <p:cBhvr>
                                        <p:cTn id="29" dur="500" fill="hold"/>
                                        <p:tgtEl>
                                          <p:spTgt spid="39"/>
                                        </p:tgtEl>
                                        <p:attrNameLst>
                                          <p:attrName>ppt_h</p:attrName>
                                        </p:attrNameLst>
                                      </p:cBhvr>
                                      <p:tavLst>
                                        <p:tav tm="0">
                                          <p:val>
                                            <p:strVal val="2/3*#ppt_h"/>
                                          </p:val>
                                        </p:tav>
                                        <p:tav tm="100000">
                                          <p:val>
                                            <p:strVal val="#ppt_h"/>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3500"/>
                            </p:stCondLst>
                            <p:childTnLst>
                              <p:par>
                                <p:cTn id="41" presetID="23" presetClass="entr" presetSubtype="272"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strVal val="2/3*#ppt_w"/>
                                          </p:val>
                                        </p:tav>
                                        <p:tav tm="100000">
                                          <p:val>
                                            <p:strVal val="#ppt_w"/>
                                          </p:val>
                                        </p:tav>
                                      </p:tavLst>
                                    </p:anim>
                                    <p:anim calcmode="lin" valueType="num">
                                      <p:cBhvr>
                                        <p:cTn id="44" dur="500" fill="hold"/>
                                        <p:tgtEl>
                                          <p:spTgt spid="42"/>
                                        </p:tgtEl>
                                        <p:attrNameLst>
                                          <p:attrName>ppt_h</p:attrName>
                                        </p:attrNameLst>
                                      </p:cBhvr>
                                      <p:tavLst>
                                        <p:tav tm="0">
                                          <p:val>
                                            <p:strVal val="2/3*#ppt_h"/>
                                          </p:val>
                                        </p:tav>
                                        <p:tav tm="100000">
                                          <p:val>
                                            <p:strVal val="#ppt_h"/>
                                          </p:val>
                                        </p:tav>
                                      </p:tavLst>
                                    </p:anim>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ppt_w</p:attrName>
                                        </p:attrNameLst>
                                      </p:cBhvr>
                                      <p:tavLst>
                                        <p:tav tm="0">
                                          <p:val>
                                            <p:fltVal val="0"/>
                                          </p:val>
                                        </p:tav>
                                        <p:tav tm="100000">
                                          <p:val>
                                            <p:strVal val="#ppt_w"/>
                                          </p:val>
                                        </p:tav>
                                      </p:tavLst>
                                    </p:anim>
                                    <p:anim calcmode="lin" valueType="num">
                                      <p:cBhvr>
                                        <p:cTn id="53" dur="500" fill="hold"/>
                                        <p:tgtEl>
                                          <p:spTgt spid="35"/>
                                        </p:tgtEl>
                                        <p:attrNameLst>
                                          <p:attrName>ppt_h</p:attrName>
                                        </p:attrNameLst>
                                      </p:cBhvr>
                                      <p:tavLst>
                                        <p:tav tm="0">
                                          <p:val>
                                            <p:fltVal val="0"/>
                                          </p:val>
                                        </p:tav>
                                        <p:tav tm="100000">
                                          <p:val>
                                            <p:strVal val="#ppt_h"/>
                                          </p:val>
                                        </p:tav>
                                      </p:tavLst>
                                    </p:anim>
                                    <p:animEffect transition="in" filter="fade">
                                      <p:cBhvr>
                                        <p:cTn id="54" dur="500"/>
                                        <p:tgtEl>
                                          <p:spTgt spid="35"/>
                                        </p:tgtEl>
                                      </p:cBhvr>
                                    </p:animEffect>
                                  </p:childTnLst>
                                </p:cTn>
                              </p:par>
                            </p:childTnLst>
                          </p:cTn>
                        </p:par>
                        <p:par>
                          <p:cTn id="55" fill="hold">
                            <p:stCondLst>
                              <p:cond delay="5000"/>
                            </p:stCondLst>
                            <p:childTnLst>
                              <p:par>
                                <p:cTn id="56" presetID="23" presetClass="entr" presetSubtype="272"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strVal val="2/3*#ppt_w"/>
                                          </p:val>
                                        </p:tav>
                                        <p:tav tm="100000">
                                          <p:val>
                                            <p:strVal val="#ppt_w"/>
                                          </p:val>
                                        </p:tav>
                                      </p:tavLst>
                                    </p:anim>
                                    <p:anim calcmode="lin" valueType="num">
                                      <p:cBhvr>
                                        <p:cTn id="59" dur="500" fill="hold"/>
                                        <p:tgtEl>
                                          <p:spTgt spid="45"/>
                                        </p:tgtEl>
                                        <p:attrNameLst>
                                          <p:attrName>ppt_h</p:attrName>
                                        </p:attrNameLst>
                                      </p:cBhvr>
                                      <p:tavLst>
                                        <p:tav tm="0">
                                          <p:val>
                                            <p:strVal val="2/3*#ppt_h"/>
                                          </p:val>
                                        </p:tav>
                                        <p:tav tm="100000">
                                          <p:val>
                                            <p:strVal val="#ppt_h"/>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 grpId="0" animBg="1"/>
      <p:bldP spid="8" grpId="0"/>
      <p:bldP spid="9" grpId="0"/>
      <p:bldP spid="11"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1556310" y="1261533"/>
            <a:ext cx="3618381" cy="899537"/>
          </a:xfrm>
        </p:spPr>
        <p:txBody>
          <a:bodyPr/>
          <a:lstStyle/>
          <a:p>
            <a:r>
              <a:rPr lang="en-US" sz="3600" dirty="0"/>
              <a:t>Agenda</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a:xfrm>
            <a:off x="2984459" y="2401164"/>
            <a:ext cx="647740" cy="3330769"/>
          </a:xfrm>
        </p:spPr>
        <p:txBody>
          <a:bodyPr/>
          <a:lstStyle/>
          <a:p>
            <a:pPr>
              <a:spcAft>
                <a:spcPts val="1200"/>
              </a:spcAft>
            </a:pPr>
            <a:r>
              <a:rPr lang="en-US" sz="2353" dirty="0">
                <a:latin typeface="+mn-lt"/>
              </a:rPr>
              <a:t>1</a:t>
            </a:r>
          </a:p>
          <a:p>
            <a:pPr>
              <a:spcAft>
                <a:spcPts val="1200"/>
              </a:spcAft>
            </a:pPr>
            <a:r>
              <a:rPr lang="en-US" sz="2353" dirty="0">
                <a:latin typeface="+mn-lt"/>
              </a:rPr>
              <a:t>2</a:t>
            </a:r>
          </a:p>
          <a:p>
            <a:pPr>
              <a:spcAft>
                <a:spcPts val="1200"/>
              </a:spcAft>
            </a:pPr>
            <a:r>
              <a:rPr lang="en-US" sz="2353" dirty="0">
                <a:latin typeface="+mn-lt"/>
              </a:rPr>
              <a:t>3</a:t>
            </a:r>
          </a:p>
          <a:p>
            <a:pPr>
              <a:spcAft>
                <a:spcPts val="1200"/>
              </a:spcAft>
            </a:pPr>
            <a:r>
              <a:rPr lang="en-US" sz="2353" dirty="0">
                <a:latin typeface="+mn-lt"/>
              </a:rPr>
              <a:t>4</a:t>
            </a:r>
          </a:p>
          <a:p>
            <a:pPr>
              <a:spcAft>
                <a:spcPts val="1200"/>
              </a:spcAft>
            </a:pPr>
            <a:r>
              <a:rPr lang="en-US" sz="2353" dirty="0">
                <a:latin typeface="+mn-lt"/>
              </a:rPr>
              <a:t>5</a:t>
            </a:r>
          </a:p>
          <a:p>
            <a:pPr>
              <a:spcAft>
                <a:spcPts val="1200"/>
              </a:spcAft>
            </a:pPr>
            <a:endParaRPr lang="en-US" sz="2353" dirty="0">
              <a:latin typeface="+mn-lt"/>
            </a:endParaRPr>
          </a:p>
          <a:p>
            <a:pPr>
              <a:spcAft>
                <a:spcPts val="1200"/>
              </a:spcAft>
            </a:pPr>
            <a:endParaRPr lang="en-US" sz="2353" dirty="0">
              <a:latin typeface="+mn-lt"/>
            </a:endParaRPr>
          </a:p>
          <a:p>
            <a:pPr>
              <a:spcAft>
                <a:spcPts val="1200"/>
              </a:spcAft>
            </a:pPr>
            <a:endParaRPr lang="en-US" sz="2353" dirty="0">
              <a:latin typeface="+mn-lt"/>
            </a:endParaRP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3835400" y="2401164"/>
            <a:ext cx="7078134" cy="3186835"/>
          </a:xfrm>
        </p:spPr>
        <p:txBody>
          <a:bodyPr/>
          <a:lstStyle/>
          <a:p>
            <a:pPr>
              <a:spcAft>
                <a:spcPts val="1200"/>
              </a:spcAft>
            </a:pPr>
            <a:r>
              <a:rPr lang="en-US" sz="2400" dirty="0">
                <a:latin typeface="+mn-lt"/>
              </a:rPr>
              <a:t>Overview of the Cloud Adoption Framework</a:t>
            </a:r>
          </a:p>
          <a:p>
            <a:pPr>
              <a:spcAft>
                <a:spcPts val="1200"/>
              </a:spcAft>
            </a:pPr>
            <a:r>
              <a:rPr lang="en-US" sz="2400" dirty="0">
                <a:latin typeface="+mn-lt"/>
              </a:rPr>
              <a:t>Azure landing zones</a:t>
            </a:r>
          </a:p>
          <a:p>
            <a:pPr>
              <a:spcAft>
                <a:spcPts val="1200"/>
              </a:spcAft>
            </a:pPr>
            <a:r>
              <a:rPr lang="en-US" sz="2400" dirty="0">
                <a:latin typeface="+mn-lt"/>
              </a:rPr>
              <a:t>Cloud operating model</a:t>
            </a:r>
          </a:p>
          <a:p>
            <a:pPr>
              <a:spcAft>
                <a:spcPts val="1200"/>
              </a:spcAft>
            </a:pPr>
            <a:r>
              <a:rPr lang="en-US" sz="2400" dirty="0">
                <a:latin typeface="+mn-lt"/>
              </a:rPr>
              <a:t>Azure landing zone architecture</a:t>
            </a:r>
          </a:p>
          <a:p>
            <a:pPr>
              <a:spcAft>
                <a:spcPts val="1200"/>
              </a:spcAft>
            </a:pPr>
            <a:r>
              <a:rPr lang="en-US" sz="2400" dirty="0">
                <a:latin typeface="+mn-lt"/>
              </a:rPr>
              <a:t>Start, Align, Enhance stages of the cloud journey</a:t>
            </a:r>
          </a:p>
          <a:p>
            <a:pPr>
              <a:spcAft>
                <a:spcPts val="1200"/>
              </a:spcAft>
            </a:pPr>
            <a:endParaRPr lang="en-US" sz="2400" dirty="0">
              <a:latin typeface="+mn-lt"/>
            </a:endParaRPr>
          </a:p>
          <a:p>
            <a:pPr>
              <a:spcAft>
                <a:spcPts val="1200"/>
              </a:spcAft>
            </a:pPr>
            <a:endParaRPr lang="en-US" sz="2400" dirty="0">
              <a:latin typeface="+mn-lt"/>
            </a:endParaRPr>
          </a:p>
        </p:txBody>
      </p:sp>
      <p:pic>
        <p:nvPicPr>
          <p:cNvPr id="2" name="Picture 1">
            <a:extLst>
              <a:ext uri="{FF2B5EF4-FFF2-40B4-BE49-F238E27FC236}">
                <a16:creationId xmlns:a16="http://schemas.microsoft.com/office/drawing/2014/main" id="{D05FEED0-D0B3-4091-9AFB-FF74B865200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invGray">
          <a:xfrm>
            <a:off x="427038" y="6129459"/>
            <a:ext cx="415804" cy="415804"/>
          </a:xfrm>
          <a:prstGeom prst="rect">
            <a:avLst/>
          </a:prstGeom>
        </p:spPr>
      </p:pic>
    </p:spTree>
    <p:extLst>
      <p:ext uri="{BB962C8B-B14F-4D97-AF65-F5344CB8AC3E}">
        <p14:creationId xmlns:p14="http://schemas.microsoft.com/office/powerpoint/2010/main" val="97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500"/>
                                        <p:tgtEl>
                                          <p:spTgt spid="17">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500"/>
                                        <p:tgtEl>
                                          <p:spTgt spid="17">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Effect transition="in" filter="fade">
                                      <p:cBhvr>
                                        <p:cTn id="33" dur="500"/>
                                        <p:tgtEl>
                                          <p:spTgt spid="16">
                                            <p:txEl>
                                              <p:pRg st="3" end="3"/>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animEffect transition="in" filter="fade">
                                      <p:cBhvr>
                                        <p:cTn id="37" dur="500"/>
                                        <p:tgtEl>
                                          <p:spTgt spid="16">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xEl>
                                              <p:pRg st="4" end="4"/>
                                            </p:txEl>
                                          </p:spTgt>
                                        </p:tgtEl>
                                        <p:attrNameLst>
                                          <p:attrName>style.visibility</p:attrName>
                                        </p:attrNameLst>
                                      </p:cBhvr>
                                      <p:to>
                                        <p:strVal val="visible"/>
                                      </p:to>
                                    </p:set>
                                    <p:animEffect transition="in" filter="fade">
                                      <p:cBhvr>
                                        <p:cTn id="40"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advAuto="0"/>
      <p:bldP spid="17" grpId="0" uiExpand="1" build="p"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224CE-2336-46DD-8117-553032A97F53}"/>
              </a:ext>
            </a:extLst>
          </p:cNvPr>
          <p:cNvSpPr>
            <a:spLocks noGrp="1"/>
          </p:cNvSpPr>
          <p:nvPr>
            <p:ph type="title"/>
          </p:nvPr>
        </p:nvSpPr>
        <p:spPr>
          <a:xfrm>
            <a:off x="574528" y="768771"/>
            <a:ext cx="11306469" cy="795089"/>
          </a:xfrm>
        </p:spPr>
        <p:txBody>
          <a:bodyPr/>
          <a:lstStyle/>
          <a:p>
            <a:r>
              <a:rPr lang="en-US" sz="3600" dirty="0">
                <a:solidFill>
                  <a:schemeClr val="tx2"/>
                </a:solidFill>
              </a:rPr>
              <a:t>Azure</a:t>
            </a:r>
            <a:r>
              <a:rPr lang="en-US" sz="3600" dirty="0"/>
              <a:t> landing zone accelerators </a:t>
            </a:r>
            <a:br>
              <a:rPr lang="en-GB" dirty="0"/>
            </a:br>
            <a:r>
              <a:rPr lang="en-GB" sz="2800" dirty="0">
                <a:solidFill>
                  <a:schemeClr val="accent4"/>
                </a:solidFill>
                <a:latin typeface="Segoe UI Semilight" panose="020B0402040204020203" pitchFamily="34" charset="0"/>
                <a:cs typeface="Segoe UI Semilight" panose="020B0402040204020203" pitchFamily="34" charset="0"/>
              </a:rPr>
              <a:t>Accelerate</a:t>
            </a:r>
            <a:r>
              <a:rPr lang="en-GB" sz="2800" dirty="0">
                <a:latin typeface="Segoe UI Semilight" panose="020B0402040204020203" pitchFamily="34" charset="0"/>
                <a:cs typeface="Segoe UI Semilight" panose="020B0402040204020203" pitchFamily="34" charset="0"/>
              </a:rPr>
              <a:t> your customer value</a:t>
            </a:r>
          </a:p>
        </p:txBody>
      </p:sp>
      <p:sp>
        <p:nvSpPr>
          <p:cNvPr id="3" name="Text Placeholder 2">
            <a:extLst>
              <a:ext uri="{FF2B5EF4-FFF2-40B4-BE49-F238E27FC236}">
                <a16:creationId xmlns:a16="http://schemas.microsoft.com/office/drawing/2014/main" id="{A71C861D-786D-468C-9B03-A7139FEDE7A1}"/>
              </a:ext>
            </a:extLst>
          </p:cNvPr>
          <p:cNvSpPr>
            <a:spLocks noGrp="1"/>
          </p:cNvSpPr>
          <p:nvPr>
            <p:ph type="body" sz="quarter" idx="10"/>
          </p:nvPr>
        </p:nvSpPr>
        <p:spPr>
          <a:xfrm>
            <a:off x="1675195" y="3731717"/>
            <a:ext cx="8399503" cy="2308324"/>
          </a:xfrm>
        </p:spPr>
        <p:txBody>
          <a:bodyPr/>
          <a:lstStyle/>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Typical project engagements to design and build an Azure environment can run for 3-4 months, at considerable cost.</a:t>
            </a:r>
          </a:p>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Much resource investment can be in developing implementation artifacts, implementation engineer time, and project management</a:t>
            </a:r>
          </a:p>
          <a:p>
            <a:pPr>
              <a:lnSpc>
                <a:spcPct val="100000"/>
              </a:lnSpc>
              <a:spcAft>
                <a:spcPts val="1800"/>
              </a:spcAft>
              <a:buFont typeface="Wingdings" panose="05000000000000000000" pitchFamily="2" charset="2"/>
              <a:buChar char="§"/>
            </a:pPr>
            <a:r>
              <a:rPr lang="en-GB" sz="2000" dirty="0">
                <a:gradFill>
                  <a:gsLst>
                    <a:gs pos="2917">
                      <a:schemeClr val="tx1"/>
                    </a:gs>
                    <a:gs pos="30000">
                      <a:schemeClr val="tx1"/>
                    </a:gs>
                  </a:gsLst>
                  <a:lin ang="5400000" scaled="0"/>
                </a:gradFill>
              </a:rPr>
              <a:t>In an increasingly large portion of cases, the outcomes look relatively similar (+/- a few percentages for low level customizations)</a:t>
            </a:r>
          </a:p>
        </p:txBody>
      </p:sp>
      <p:sp>
        <p:nvSpPr>
          <p:cNvPr id="6" name="Rectangle 5" descr="…What if we could get to customer value at pace?&#10;">
            <a:extLst>
              <a:ext uri="{FF2B5EF4-FFF2-40B4-BE49-F238E27FC236}">
                <a16:creationId xmlns:a16="http://schemas.microsoft.com/office/drawing/2014/main" id="{5F3F346D-8859-4301-975A-A94D6202040A}"/>
              </a:ext>
            </a:extLst>
          </p:cNvPr>
          <p:cNvSpPr/>
          <p:nvPr/>
        </p:nvSpPr>
        <p:spPr bwMode="auto">
          <a:xfrm>
            <a:off x="1835552" y="2227263"/>
            <a:ext cx="7875587" cy="8990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What if we could reach customer value at pace?</a:t>
            </a:r>
          </a:p>
        </p:txBody>
      </p:sp>
    </p:spTree>
    <p:extLst>
      <p:ext uri="{BB962C8B-B14F-4D97-AF65-F5344CB8AC3E}">
        <p14:creationId xmlns:p14="http://schemas.microsoft.com/office/powerpoint/2010/main" val="137221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latin typeface="Segoe UI Semilight" panose="020B0402040204020203" pitchFamily="34" charset="0"/>
                <a:cs typeface="Segoe UI Semilight" panose="020B0402040204020203" pitchFamily="34" charset="0"/>
              </a:rPr>
              <a:t>Design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dirty="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430255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792">
              <a:spcBef>
                <a:spcPct val="0"/>
              </a:spcBef>
              <a:spcAft>
                <a:spcPct val="35000"/>
              </a:spcAft>
              <a:defRPr/>
            </a:pPr>
            <a:r>
              <a:rPr lang="en-GB" sz="1600" dirty="0">
                <a:solidFill>
                  <a:srgbClr val="FFFFFF"/>
                </a:solidFill>
                <a:latin typeface="Segoe UI"/>
              </a:rPr>
              <a:t>Azure billing &amp; Active Directory tenant</a:t>
            </a:r>
            <a:endParaRPr lang="en-US" sz="1600" dirty="0">
              <a:solidFill>
                <a:srgbClr val="FFFFFF"/>
              </a:solidFill>
              <a:latin typeface="Segoe UI"/>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3642018"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Identity</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&amp; access management</a:t>
            </a:r>
            <a:endParaRPr lang="en-US" sz="1600" dirty="0">
              <a:solidFill>
                <a:srgbClr val="FFFFFF"/>
              </a:solidFill>
              <a:latin typeface="Segoe UI"/>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Resource</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organization</a:t>
            </a:r>
            <a:endParaRPr lang="en-US" sz="1600" dirty="0">
              <a:solidFill>
                <a:srgbClr val="FFFFFF"/>
              </a:solidFill>
              <a:latin typeface="Segoe UI"/>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382170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rPr>
              <a:t>Network topology &amp;</a:t>
            </a:r>
            <a:r>
              <a:rPr lang="en-GB" sz="1600" dirty="0">
                <a:solidFill>
                  <a:srgbClr val="FFFFFF"/>
                </a:solidFill>
                <a:latin typeface="Segoe UI"/>
              </a:rPr>
              <a:t> </a:t>
            </a:r>
            <a:r>
              <a:rPr kumimoji="0" lang="en-GB" sz="1600" b="0" i="0" u="none" strike="noStrike" kern="1200" cap="none" spc="0" normalizeH="0" baseline="0" noProof="0" dirty="0">
                <a:ln>
                  <a:noFill/>
                </a:ln>
                <a:solidFill>
                  <a:srgbClr val="FFFFFF"/>
                </a:solidFill>
                <a:effectLst/>
                <a:uLnTx/>
                <a:uFillTx/>
                <a:latin typeface="Segoe UI"/>
              </a:rPr>
              <a:t>connectivity</a:t>
            </a:r>
            <a:endParaRPr kumimoji="0" lang="en-US" sz="1600" b="0" i="0" u="none" strike="noStrike" kern="1200" cap="none" spc="0" normalizeH="0" baseline="0" noProof="0" dirty="0">
              <a:ln>
                <a:noFill/>
              </a:ln>
              <a:solidFill>
                <a:srgbClr val="FFFFFF"/>
              </a:solidFill>
              <a:effectLst/>
              <a:uLnTx/>
              <a:uFillTx/>
              <a:latin typeface="Segoe UI"/>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53617" y="1624955"/>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spc="300" dirty="0">
                <a:solidFill>
                  <a:srgbClr val="FFFFFF"/>
                </a:solidFill>
                <a:latin typeface="Segoe UI Semibold"/>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US" sz="1600" dirty="0">
                <a:solidFill>
                  <a:srgbClr val="FFFFFF"/>
                </a:solidFill>
                <a:latin typeface="Segoe UI"/>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Governance</a:t>
            </a:r>
            <a:endParaRPr lang="en-US" sz="1600" dirty="0">
              <a:solidFill>
                <a:srgbClr val="FFFFFF"/>
              </a:solidFill>
              <a:latin typeface="Segoe UI"/>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Management</a:t>
            </a:r>
            <a:endParaRPr lang="en-US" sz="1600" dirty="0">
              <a:solidFill>
                <a:srgbClr val="FFFFFF"/>
              </a:solidFill>
              <a:latin typeface="Segoe UI"/>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169732" y="5547024"/>
            <a:ext cx="2913161" cy="689420"/>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lang="en-GB" sz="1600" dirty="0">
                <a:solidFill>
                  <a:srgbClr val="FFFFFF"/>
                </a:solidFill>
                <a:latin typeface="Segoe UI"/>
              </a:rPr>
              <a:t>Platform</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automation</a:t>
            </a:r>
            <a:r>
              <a:rPr kumimoji="0" lang="en-GB" sz="1600" b="0" i="0" u="none" strike="noStrike" kern="1200" cap="none" spc="0" normalizeH="0" baseline="0" noProof="0" dirty="0">
                <a:ln>
                  <a:noFill/>
                </a:ln>
                <a:solidFill>
                  <a:srgbClr val="FFFFFF"/>
                </a:solidFill>
                <a:effectLst/>
                <a:uLnTx/>
                <a:uFillTx/>
                <a:latin typeface="Segoe UI"/>
              </a:rPr>
              <a:t> </a:t>
            </a:r>
            <a:r>
              <a:rPr lang="en-GB" sz="1600" dirty="0">
                <a:solidFill>
                  <a:srgbClr val="FFFFFF"/>
                </a:solidFill>
                <a:latin typeface="Segoe UI"/>
              </a:rPr>
              <a:t>&amp; DevOps</a:t>
            </a:r>
            <a:endParaRPr lang="en-US" sz="1600" dirty="0">
              <a:solidFill>
                <a:srgbClr val="FFFFFF"/>
              </a:solidFill>
              <a:latin typeface="Segoe UI"/>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07182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2.91667E-6 0.19768 L 2.91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3.75E-6 0.19769 L -3.75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4.375E-6 0.19768 L 4.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875E-6 0.19768 L -1.875E-6 2.22222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5922FC-A779-4F41-96D3-9A965CB66D69}"/>
              </a:ext>
              <a:ext uri="{C183D7F6-B498-43B3-948B-1728B52AA6E4}">
                <adec:decorative xmlns:adec="http://schemas.microsoft.com/office/drawing/2017/decorative" val="1"/>
              </a:ext>
            </a:extLst>
          </p:cNvPr>
          <p:cNvSpPr/>
          <p:nvPr/>
        </p:nvSpPr>
        <p:spPr bwMode="auto">
          <a:xfrm>
            <a:off x="427038" y="1741990"/>
            <a:ext cx="11582400" cy="12211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6" y="620429"/>
            <a:ext cx="11306469" cy="795089"/>
          </a:xfrm>
        </p:spPr>
        <p:txBody>
          <a:bodyPr/>
          <a:lstStyle/>
          <a:p>
            <a:r>
              <a:rPr lang="en-US" sz="3600" dirty="0">
                <a:solidFill>
                  <a:schemeClr val="tx2"/>
                </a:solidFill>
              </a:rPr>
              <a:t>Azure</a:t>
            </a:r>
            <a:r>
              <a:rPr lang="en-US" sz="3600" dirty="0"/>
              <a:t> </a:t>
            </a:r>
            <a:r>
              <a:rPr lang="en-US" sz="3600" dirty="0">
                <a:solidFill>
                  <a:schemeClr val="accent4"/>
                </a:solidFill>
              </a:rPr>
              <a:t>landing zones</a:t>
            </a:r>
            <a:r>
              <a:rPr lang="en-US" sz="3600" dirty="0"/>
              <a:t>—</a:t>
            </a:r>
            <a:br>
              <a:rPr lang="en-US"/>
            </a:br>
            <a:r>
              <a:rPr lang="en-US" sz="2800" dirty="0">
                <a:solidFill>
                  <a:schemeClr val="tx2"/>
                </a:solidFill>
                <a:latin typeface="Segoe UI Semilight" panose="020B0402040204020203" pitchFamily="34" charset="0"/>
                <a:cs typeface="Segoe UI Semilight" panose="020B0402040204020203" pitchFamily="34" charset="0"/>
              </a:rPr>
              <a:t>Implementation options</a:t>
            </a:r>
          </a:p>
        </p:txBody>
      </p:sp>
      <p:sp>
        <p:nvSpPr>
          <p:cNvPr id="8" name="Content Placeholder 5">
            <a:extLst>
              <a:ext uri="{FF2B5EF4-FFF2-40B4-BE49-F238E27FC236}">
                <a16:creationId xmlns:a16="http://schemas.microsoft.com/office/drawing/2014/main" id="{FD5A8AEB-217B-47C9-945B-EE8DDB461AE3}"/>
              </a:ext>
            </a:extLst>
          </p:cNvPr>
          <p:cNvSpPr txBox="1">
            <a:spLocks/>
          </p:cNvSpPr>
          <p:nvPr/>
        </p:nvSpPr>
        <p:spPr>
          <a:xfrm>
            <a:off x="1662539" y="2006306"/>
            <a:ext cx="10143638" cy="692497"/>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600"/>
              </a:spcAft>
              <a:buNone/>
            </a:pPr>
            <a:r>
              <a:rPr lang="en-US" sz="2000">
                <a:solidFill>
                  <a:schemeClr val="bg1"/>
                </a:solidFill>
                <a:latin typeface="+mj-lt"/>
              </a:rPr>
              <a:t>Start small and expand</a:t>
            </a:r>
          </a:p>
          <a:p>
            <a:pPr marL="0" indent="0">
              <a:lnSpc>
                <a:spcPct val="100000"/>
              </a:lnSpc>
              <a:spcAft>
                <a:spcPts val="600"/>
              </a:spcAft>
              <a:buNone/>
            </a:pPr>
            <a:r>
              <a:rPr lang="en-US" sz="2000">
                <a:solidFill>
                  <a:schemeClr val="bg1"/>
                </a:solidFill>
                <a:sym typeface="Wingdings" panose="05000000000000000000" pitchFamily="2" charset="2"/>
              </a:rPr>
              <a:t>CAF Migration landing zone, CAF Foundation template</a:t>
            </a:r>
            <a:r>
              <a:rPr lang="en-US" sz="2000" dirty="0">
                <a:solidFill>
                  <a:schemeClr val="bg1"/>
                </a:solidFill>
                <a:sym typeface="Wingdings" panose="05000000000000000000" pitchFamily="2" charset="2"/>
              </a:rPr>
              <a:t>, and</a:t>
            </a:r>
            <a:r>
              <a:rPr lang="en-US" sz="2000">
                <a:solidFill>
                  <a:schemeClr val="bg1"/>
                </a:solidFill>
                <a:sym typeface="Wingdings" panose="05000000000000000000" pitchFamily="2" charset="2"/>
              </a:rPr>
              <a:t> Terraform modules</a:t>
            </a:r>
            <a:endParaRPr lang="en-US" sz="2000">
              <a:solidFill>
                <a:schemeClr val="bg1"/>
              </a:solidFill>
            </a:endParaRP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type="body" sz="quarter" idx="10"/>
          </p:nvPr>
        </p:nvSpPr>
        <p:spPr>
          <a:xfrm>
            <a:off x="455996" y="3407668"/>
            <a:ext cx="7693171" cy="2829903"/>
          </a:xfrm>
        </p:spPr>
        <p:txBody>
          <a:bodyPr/>
          <a:lstStyle/>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Build </a:t>
            </a:r>
            <a:r>
              <a:rPr lang="en-US" sz="2000" dirty="0">
                <a:sym typeface="Wingdings" panose="05000000000000000000" pitchFamily="2" charset="2"/>
              </a:rPr>
              <a:t>an </a:t>
            </a:r>
            <a:r>
              <a:rPr lang="en-US" sz="2000" dirty="0">
                <a:solidFill>
                  <a:schemeClr val="accent4"/>
                </a:solidFill>
                <a:latin typeface="+mj-lt"/>
                <a:sym typeface="Wingdings" panose="05000000000000000000" pitchFamily="2" charset="2"/>
              </a:rPr>
              <a:t>initial governance foundation</a:t>
            </a:r>
            <a:r>
              <a:rPr lang="en-US" sz="2000">
                <a:sym typeface="Wingdings" panose="05000000000000000000" pitchFamily="2" charset="2"/>
              </a:rPr>
              <a:t> for low-risk assets</a:t>
            </a:r>
            <a:endParaRPr lang="en-US" sz="2000" dirty="0">
              <a:sym typeface="Wingdings" panose="05000000000000000000" pitchFamily="2" charset="2"/>
            </a:endParaRPr>
          </a:p>
          <a:p>
            <a:pPr>
              <a:lnSpc>
                <a:spcPct val="100000"/>
              </a:lnSpc>
              <a:spcAft>
                <a:spcPts val="800"/>
              </a:spcAft>
              <a:buClr>
                <a:srgbClr val="1E1E25"/>
              </a:buClr>
              <a:buSzPct val="100000"/>
              <a:buFont typeface="Wingdings" panose="05000000000000000000" pitchFamily="2" charset="2"/>
              <a:buChar char="§"/>
            </a:pPr>
            <a:r>
              <a:rPr lang="en-US" sz="2000">
                <a:sym typeface="Wingdings" panose="05000000000000000000" pitchFamily="2" charset="2"/>
              </a:rPr>
              <a:t>Understand </a:t>
            </a:r>
            <a:r>
              <a:rPr lang="en-US" sz="2000" dirty="0">
                <a:solidFill>
                  <a:schemeClr val="accent4"/>
                </a:solidFill>
                <a:latin typeface="+mj-lt"/>
                <a:sym typeface="Wingdings" panose="05000000000000000000" pitchFamily="2" charset="2"/>
              </a:rPr>
              <a:t>business priorities and motivations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Validate </a:t>
            </a:r>
            <a:r>
              <a:rPr lang="en-US" sz="2000" dirty="0">
                <a:solidFill>
                  <a:schemeClr val="accent4"/>
                </a:solidFill>
                <a:latin typeface="+mj-lt"/>
                <a:sym typeface="Wingdings" panose="05000000000000000000" pitchFamily="2" charset="2"/>
              </a:rPr>
              <a:t>desired cloud operating model</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Define </a:t>
            </a:r>
            <a:r>
              <a:rPr lang="en-US" sz="2000" dirty="0">
                <a:solidFill>
                  <a:schemeClr val="accent4"/>
                </a:solidFill>
                <a:latin typeface="+mj-lt"/>
                <a:sym typeface="Wingdings" panose="05000000000000000000" pitchFamily="2" charset="2"/>
              </a:rPr>
              <a:t>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and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compliance</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Support </a:t>
            </a:r>
            <a:r>
              <a:rPr lang="en-US" sz="2000" dirty="0">
                <a:solidFill>
                  <a:schemeClr val="accent4"/>
                </a:solidFill>
                <a:latin typeface="+mj-lt"/>
                <a:sym typeface="Wingdings" panose="05000000000000000000" pitchFamily="2" charset="2"/>
              </a:rPr>
              <a:t>customer</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skilling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requirements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Design </a:t>
            </a:r>
            <a:r>
              <a:rPr lang="en-US" sz="2000" dirty="0">
                <a:solidFill>
                  <a:schemeClr val="accent4"/>
                </a:solidFill>
                <a:latin typeface="+mj-lt"/>
                <a:sym typeface="Wingdings" panose="05000000000000000000" pitchFamily="2" charset="2"/>
              </a:rPr>
              <a:t>Azure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landing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zones</a:t>
            </a:r>
            <a:r>
              <a:rPr lang="en-US" sz="2000">
                <a:sym typeface="Wingdings" panose="05000000000000000000" pitchFamily="2" charset="2"/>
              </a:rPr>
              <a:t>—based on design areas</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Deploy </a:t>
            </a:r>
            <a:r>
              <a:rPr lang="en-US" sz="2000" dirty="0">
                <a:solidFill>
                  <a:schemeClr val="accent4"/>
                </a:solidFill>
                <a:latin typeface="+mj-lt"/>
                <a:sym typeface="Wingdings" panose="05000000000000000000" pitchFamily="2" charset="2"/>
              </a:rPr>
              <a:t>workloads</a:t>
            </a:r>
            <a:r>
              <a:rPr lang="en-US" sz="2000">
                <a:sym typeface="Wingdings" panose="05000000000000000000" pitchFamily="2" charset="2"/>
              </a:rPr>
              <a:t> to Azure</a:t>
            </a:r>
            <a:endParaRPr lang="en-US" sz="2000" dirty="0">
              <a:sym typeface="Wingdings" panose="05000000000000000000" pitchFamily="2" charset="2"/>
            </a:endParaRPr>
          </a:p>
        </p:txBody>
      </p:sp>
      <p:grpSp>
        <p:nvGrpSpPr>
          <p:cNvPr id="11" name="Group 10">
            <a:extLst>
              <a:ext uri="{FF2B5EF4-FFF2-40B4-BE49-F238E27FC236}">
                <a16:creationId xmlns:a16="http://schemas.microsoft.com/office/drawing/2014/main" id="{F545B239-EC06-4D8F-BA7C-6F6097F6A0C8}"/>
              </a:ext>
              <a:ext uri="{C183D7F6-B498-43B3-948B-1728B52AA6E4}">
                <adec:decorative xmlns:adec="http://schemas.microsoft.com/office/drawing/2017/decorative" val="1"/>
              </a:ext>
            </a:extLst>
          </p:cNvPr>
          <p:cNvGrpSpPr/>
          <p:nvPr/>
        </p:nvGrpSpPr>
        <p:grpSpPr>
          <a:xfrm>
            <a:off x="756134" y="2006305"/>
            <a:ext cx="692499" cy="692498"/>
            <a:chOff x="842944" y="1966309"/>
            <a:chExt cx="692499" cy="692498"/>
          </a:xfrm>
        </p:grpSpPr>
        <p:sp>
          <p:nvSpPr>
            <p:cNvPr id="10" name="Oval 9">
              <a:extLst>
                <a:ext uri="{FF2B5EF4-FFF2-40B4-BE49-F238E27FC236}">
                  <a16:creationId xmlns:a16="http://schemas.microsoft.com/office/drawing/2014/main" id="{22CBE857-B94C-4725-AA68-FB898BF05A19}"/>
                </a:ext>
              </a:extLst>
            </p:cNvPr>
            <p:cNvSpPr/>
            <p:nvPr/>
          </p:nvSpPr>
          <p:spPr bwMode="auto">
            <a:xfrm>
              <a:off x="843962" y="2005829"/>
              <a:ext cx="613458" cy="6134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aret Right">
              <a:extLst>
                <a:ext uri="{FF2B5EF4-FFF2-40B4-BE49-F238E27FC236}">
                  <a16:creationId xmlns:a16="http://schemas.microsoft.com/office/drawing/2014/main" id="{7E068707-385D-40C5-BB27-50DA67A0DB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44" y="1966309"/>
              <a:ext cx="692499" cy="692498"/>
            </a:xfrm>
            <a:prstGeom prst="rect">
              <a:avLst/>
            </a:prstGeom>
          </p:spPr>
        </p:pic>
      </p:grpSp>
    </p:spTree>
    <p:extLst>
      <p:ext uri="{BB962C8B-B14F-4D97-AF65-F5344CB8AC3E}">
        <p14:creationId xmlns:p14="http://schemas.microsoft.com/office/powerpoint/2010/main" val="249155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A6DF-0B4F-4B8C-B662-77E314782F7A}"/>
              </a:ext>
            </a:extLst>
          </p:cNvPr>
          <p:cNvSpPr>
            <a:spLocks noGrp="1"/>
          </p:cNvSpPr>
          <p:nvPr>
            <p:ph type="title"/>
          </p:nvPr>
        </p:nvSpPr>
        <p:spPr>
          <a:xfrm>
            <a:off x="404813" y="768594"/>
            <a:ext cx="7469188" cy="340539"/>
          </a:xfrm>
        </p:spPr>
        <p:txBody>
          <a:bodyPr/>
          <a:lstStyle/>
          <a:p>
            <a:r>
              <a:rPr lang="en-GB" sz="3600" dirty="0"/>
              <a:t>When do </a:t>
            </a:r>
            <a:r>
              <a:rPr lang="en-GB" sz="3600" dirty="0">
                <a:solidFill>
                  <a:srgbClr val="0078D4"/>
                </a:solidFill>
              </a:rPr>
              <a:t>you</a:t>
            </a:r>
            <a:r>
              <a:rPr lang="en-GB" sz="3600" dirty="0"/>
              <a:t> need </a:t>
            </a:r>
            <a:r>
              <a:rPr lang="en-GB" sz="3600" dirty="0">
                <a:solidFill>
                  <a:srgbClr val="0078D4"/>
                </a:solidFill>
              </a:rPr>
              <a:t>customization</a:t>
            </a:r>
            <a:r>
              <a:rPr lang="en-GB" sz="3600" dirty="0"/>
              <a:t>?</a:t>
            </a:r>
          </a:p>
        </p:txBody>
      </p:sp>
      <p:sp>
        <p:nvSpPr>
          <p:cNvPr id="4" name="Text Placeholder 3">
            <a:extLst>
              <a:ext uri="{FF2B5EF4-FFF2-40B4-BE49-F238E27FC236}">
                <a16:creationId xmlns:a16="http://schemas.microsoft.com/office/drawing/2014/main" id="{41DC1239-FCBD-4FF1-ABE2-2BC10C5B68AC}"/>
              </a:ext>
            </a:extLst>
          </p:cNvPr>
          <p:cNvSpPr>
            <a:spLocks noGrp="1"/>
          </p:cNvSpPr>
          <p:nvPr>
            <p:ph type="body" sz="quarter" idx="10"/>
          </p:nvPr>
        </p:nvSpPr>
        <p:spPr>
          <a:xfrm>
            <a:off x="489479" y="1909234"/>
            <a:ext cx="9344554" cy="3631763"/>
          </a:xfrm>
        </p:spPr>
        <p:txBody>
          <a:bodyPr vert="horz" wrap="square" lIns="0" tIns="0" rIns="0" bIns="0" rtlCol="0" anchor="t">
            <a:spAutoFit/>
          </a:bodyPr>
          <a:lstStyle/>
          <a:p>
            <a:pPr>
              <a:lnSpc>
                <a:spcPct val="110000"/>
              </a:lnSpc>
              <a:spcAft>
                <a:spcPts val="1200"/>
              </a:spcAft>
              <a:buFont typeface="Wingdings" panose="05000000000000000000" pitchFamily="2" charset="2"/>
              <a:buChar char="§"/>
            </a:pPr>
            <a:r>
              <a:rPr lang="en-GB" sz="2000" dirty="0"/>
              <a:t>In some scenarios, you can't use a ready-to-deploy implementation:</a:t>
            </a:r>
            <a:endParaRPr lang="en-US" sz="2000" dirty="0"/>
          </a:p>
          <a:p>
            <a:pPr marL="571500" lvl="1" indent="-340995">
              <a:lnSpc>
                <a:spcPct val="110000"/>
              </a:lnSpc>
              <a:spcAft>
                <a:spcPts val="1200"/>
              </a:spcAft>
              <a:buSzPct val="100000"/>
              <a:buBlip>
                <a:blip r:embed="rId3"/>
              </a:buBlip>
            </a:pPr>
            <a:r>
              <a:rPr lang="en-GB" sz="2000" dirty="0">
                <a:solidFill>
                  <a:schemeClr val="tx2"/>
                </a:solidFill>
              </a:rPr>
              <a:t>The implementation doesn’t represent how you operate services</a:t>
            </a:r>
            <a:r>
              <a:rPr lang="en-GB" sz="2000" dirty="0">
                <a:solidFill>
                  <a:schemeClr val="tx1"/>
                </a:solidFill>
              </a:rPr>
              <a:t>.</a:t>
            </a:r>
            <a:endParaRPr lang="en-GB" sz="2000" dirty="0">
              <a:solidFill>
                <a:schemeClr val="tx1"/>
              </a:solidFill>
              <a:cs typeface="Segoe UI"/>
            </a:endParaRPr>
          </a:p>
          <a:p>
            <a:pPr marL="571500" lvl="1" indent="-340995">
              <a:lnSpc>
                <a:spcPct val="110000"/>
              </a:lnSpc>
              <a:spcAft>
                <a:spcPts val="3000"/>
              </a:spcAft>
              <a:buSzPct val="100000"/>
              <a:buBlip>
                <a:blip r:embed="rId3"/>
              </a:buBlip>
            </a:pPr>
            <a:r>
              <a:rPr lang="en-GB" sz="2000" dirty="0">
                <a:solidFill>
                  <a:schemeClr val="tx2"/>
                </a:solidFill>
              </a:rPr>
              <a:t>Your organization has specific controls you require for compliance</a:t>
            </a:r>
            <a:r>
              <a:rPr lang="en-GB" sz="2000" dirty="0">
                <a:solidFill>
                  <a:schemeClr val="tx1"/>
                </a:solidFill>
              </a:rPr>
              <a:t>.</a:t>
            </a:r>
            <a:endParaRPr lang="en-GB" sz="2000" dirty="0">
              <a:solidFill>
                <a:schemeClr val="tx1"/>
              </a:solidFill>
              <a:cs typeface="Segoe UI"/>
            </a:endParaRPr>
          </a:p>
          <a:p>
            <a:pPr>
              <a:lnSpc>
                <a:spcPct val="100000"/>
              </a:lnSpc>
              <a:spcAft>
                <a:spcPts val="3000"/>
              </a:spcAft>
              <a:buFont typeface="Wingdings" panose="05000000000000000000" pitchFamily="2" charset="2"/>
              <a:buChar char="§"/>
            </a:pPr>
            <a:r>
              <a:rPr lang="en-US" sz="2000" dirty="0">
                <a:solidFill>
                  <a:schemeClr val="tx1"/>
                </a:solidFill>
              </a:rPr>
              <a:t>The</a:t>
            </a:r>
            <a:r>
              <a:rPr lang="en-US" sz="2000" dirty="0">
                <a:solidFill>
                  <a:schemeClr val="tx2"/>
                </a:solidFill>
                <a:latin typeface="+mj-lt"/>
              </a:rPr>
              <a:t> </a:t>
            </a:r>
            <a:r>
              <a:rPr lang="en-US" sz="2000" dirty="0">
                <a:solidFill>
                  <a:schemeClr val="tx1"/>
                </a:solidFill>
              </a:rPr>
              <a:t>north star for </a:t>
            </a:r>
            <a:r>
              <a:rPr lang="en-US" sz="2000" dirty="0"/>
              <a:t>Azure landing zones remains the conceptual architecture—which customers and partners can use to design and operate successful cloud environments. </a:t>
            </a:r>
            <a:endParaRPr lang="en-US" sz="2000" dirty="0">
              <a:cs typeface="Segoe UI"/>
            </a:endParaRPr>
          </a:p>
          <a:p>
            <a:pPr>
              <a:lnSpc>
                <a:spcPct val="100000"/>
              </a:lnSpc>
              <a:spcAft>
                <a:spcPts val="3000"/>
              </a:spcAft>
              <a:buFont typeface="Wingdings" panose="05000000000000000000" pitchFamily="2" charset="2"/>
              <a:buChar char="§"/>
            </a:pPr>
            <a:r>
              <a:rPr lang="en-US" sz="2000" dirty="0"/>
              <a:t>We have recommended best practices guidance and tools—to help you deliver a customized experience to </a:t>
            </a:r>
            <a:r>
              <a:rPr lang="en-US" sz="2000" dirty="0">
                <a:solidFill>
                  <a:schemeClr val="accent4"/>
                </a:solidFill>
              </a:rPr>
              <a:t>design and operate your environments</a:t>
            </a:r>
            <a:r>
              <a:rPr lang="en-US" sz="2000" dirty="0"/>
              <a:t>.</a:t>
            </a:r>
            <a:endParaRPr lang="en-US" sz="2000" dirty="0">
              <a:cs typeface="Segoe UI"/>
            </a:endParaRPr>
          </a:p>
        </p:txBody>
      </p:sp>
    </p:spTree>
    <p:extLst>
      <p:ext uri="{BB962C8B-B14F-4D97-AF65-F5344CB8AC3E}">
        <p14:creationId xmlns:p14="http://schemas.microsoft.com/office/powerpoint/2010/main" val="144853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5922FC-A779-4F41-96D3-9A965CB66D69}"/>
              </a:ext>
              <a:ext uri="{C183D7F6-B498-43B3-948B-1728B52AA6E4}">
                <adec:decorative xmlns:adec="http://schemas.microsoft.com/office/drawing/2017/decorative" val="1"/>
              </a:ext>
            </a:extLst>
          </p:cNvPr>
          <p:cNvSpPr/>
          <p:nvPr/>
        </p:nvSpPr>
        <p:spPr bwMode="auto">
          <a:xfrm>
            <a:off x="427038" y="1741990"/>
            <a:ext cx="11582400" cy="12211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6" y="620429"/>
            <a:ext cx="11306469" cy="795089"/>
          </a:xfrm>
        </p:spPr>
        <p:txBody>
          <a:bodyPr/>
          <a:lstStyle/>
          <a:p>
            <a:r>
              <a:rPr lang="en-US" sz="3600" dirty="0">
                <a:solidFill>
                  <a:schemeClr val="tx2"/>
                </a:solidFill>
              </a:rPr>
              <a:t>Azure</a:t>
            </a:r>
            <a:r>
              <a:rPr lang="en-US" sz="3600" dirty="0"/>
              <a:t> </a:t>
            </a:r>
            <a:r>
              <a:rPr lang="en-US" sz="3600" dirty="0">
                <a:solidFill>
                  <a:schemeClr val="accent4"/>
                </a:solidFill>
              </a:rPr>
              <a:t>landing zones</a:t>
            </a:r>
            <a:r>
              <a:rPr lang="en-US" sz="3600" dirty="0">
                <a:solidFill>
                  <a:schemeClr val="tx1"/>
                </a:solidFill>
              </a:rPr>
              <a:t>—</a:t>
            </a:r>
            <a:br>
              <a:rPr lang="en-US"/>
            </a:br>
            <a:r>
              <a:rPr lang="en-US" sz="2800" dirty="0">
                <a:latin typeface="Segoe UI Semilight" panose="020B0402040204020203" pitchFamily="34" charset="0"/>
                <a:cs typeface="Segoe UI Semilight" panose="020B0402040204020203" pitchFamily="34" charset="0"/>
              </a:rPr>
              <a:t>Enterprise-scale </a:t>
            </a:r>
            <a:r>
              <a:rPr lang="en-US" sz="2800" dirty="0">
                <a:solidFill>
                  <a:schemeClr val="tx2"/>
                </a:solidFill>
                <a:latin typeface="Segoe UI Semilight" panose="020B0402040204020203" pitchFamily="34" charset="0"/>
                <a:cs typeface="Segoe UI Semilight" panose="020B0402040204020203" pitchFamily="34" charset="0"/>
              </a:rPr>
              <a:t>implementation options</a:t>
            </a:r>
          </a:p>
        </p:txBody>
      </p:sp>
      <p:sp>
        <p:nvSpPr>
          <p:cNvPr id="8" name="Content Placeholder 5">
            <a:extLst>
              <a:ext uri="{FF2B5EF4-FFF2-40B4-BE49-F238E27FC236}">
                <a16:creationId xmlns:a16="http://schemas.microsoft.com/office/drawing/2014/main" id="{FD5A8AEB-217B-47C9-945B-EE8DDB461AE3}"/>
              </a:ext>
            </a:extLst>
          </p:cNvPr>
          <p:cNvSpPr txBox="1">
            <a:spLocks/>
          </p:cNvSpPr>
          <p:nvPr/>
        </p:nvSpPr>
        <p:spPr>
          <a:xfrm>
            <a:off x="1662539" y="2006306"/>
            <a:ext cx="10143638" cy="692497"/>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600"/>
              </a:spcAft>
              <a:buNone/>
            </a:pPr>
            <a:r>
              <a:rPr lang="en-US" sz="2000">
                <a:solidFill>
                  <a:schemeClr val="bg1"/>
                </a:solidFill>
                <a:latin typeface="+mj-lt"/>
              </a:rPr>
              <a:t>Start with enterprise-scale</a:t>
            </a:r>
          </a:p>
          <a:p>
            <a:pPr marL="0" indent="0">
              <a:lnSpc>
                <a:spcPct val="100000"/>
              </a:lnSpc>
              <a:spcAft>
                <a:spcPts val="600"/>
              </a:spcAft>
              <a:buNone/>
            </a:pPr>
            <a:r>
              <a:rPr lang="en-US" sz="2000">
                <a:solidFill>
                  <a:schemeClr val="bg1"/>
                </a:solidFill>
                <a:sym typeface="Wingdings" panose="05000000000000000000" pitchFamily="2" charset="2"/>
              </a:rPr>
              <a:t>Enterprise-scale landing zone</a:t>
            </a: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type="body" sz="quarter" idx="10"/>
          </p:nvPr>
        </p:nvSpPr>
        <p:spPr>
          <a:xfrm>
            <a:off x="1102383" y="3443322"/>
            <a:ext cx="8751504" cy="2667397"/>
          </a:xfrm>
        </p:spPr>
        <p:txBody>
          <a:bodyPr/>
          <a:lstStyle/>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Build a rich initial implementation of landing zones—with </a:t>
            </a:r>
            <a:r>
              <a:rPr lang="en-US" sz="2000" dirty="0">
                <a:sym typeface="Wingdings" panose="05000000000000000000" pitchFamily="2" charset="2"/>
              </a:rPr>
              <a:t>a </a:t>
            </a:r>
            <a:r>
              <a:rPr lang="en-US" sz="2000" dirty="0">
                <a:solidFill>
                  <a:schemeClr val="accent4"/>
                </a:solidFill>
                <a:latin typeface="+mj-lt"/>
                <a:sym typeface="Wingdings" panose="05000000000000000000" pitchFamily="2" charset="2"/>
              </a:rPr>
              <a:t>fully integrated 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operations</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control</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plane</a:t>
            </a:r>
            <a:r>
              <a:rPr lang="en-US" sz="2000">
                <a:sym typeface="Wingdings" panose="05000000000000000000" pitchFamily="2" charset="2"/>
              </a:rPr>
              <a:t> </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Understand your </a:t>
            </a:r>
            <a:r>
              <a:rPr lang="en-US" sz="2000" dirty="0">
                <a:solidFill>
                  <a:schemeClr val="accent4"/>
                </a:solidFill>
                <a:latin typeface="+mj-lt"/>
                <a:sym typeface="Wingdings" panose="05000000000000000000" pitchFamily="2" charset="2"/>
              </a:rPr>
              <a:t>motivations</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state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of</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the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current</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cloud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platform</a:t>
            </a:r>
            <a:r>
              <a:rPr lang="en-US" sz="2000">
                <a:sym typeface="Wingdings" panose="05000000000000000000" pitchFamily="2" charset="2"/>
              </a:rPr>
              <a:t> </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Validate </a:t>
            </a:r>
            <a:r>
              <a:rPr lang="en-US" sz="2000" dirty="0">
                <a:sym typeface="Wingdings" panose="05000000000000000000" pitchFamily="2" charset="2"/>
              </a:rPr>
              <a:t>your </a:t>
            </a:r>
            <a:r>
              <a:rPr lang="en-US" sz="2000" dirty="0">
                <a:solidFill>
                  <a:schemeClr val="accent4"/>
                </a:solidFill>
                <a:latin typeface="+mj-lt"/>
                <a:sym typeface="Wingdings" panose="05000000000000000000" pitchFamily="2" charset="2"/>
              </a:rPr>
              <a:t>cloud</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operating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model</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Review</a:t>
            </a:r>
            <a:r>
              <a:rPr lang="en-US" sz="2000" dirty="0">
                <a:sym typeface="Wingdings" panose="05000000000000000000" pitchFamily="2" charset="2"/>
              </a:rPr>
              <a:t> your</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governance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security</a:t>
            </a:r>
            <a:r>
              <a:rPr lang="en-US" sz="2000">
                <a:sym typeface="Wingdings" panose="05000000000000000000" pitchFamily="2" charset="2"/>
              </a:rPr>
              <a:t>, and </a:t>
            </a:r>
            <a:r>
              <a:rPr lang="en-US" sz="2000" dirty="0">
                <a:solidFill>
                  <a:schemeClr val="accent4"/>
                </a:solidFill>
                <a:latin typeface="+mj-lt"/>
                <a:sym typeface="Wingdings" panose="05000000000000000000" pitchFamily="2" charset="2"/>
              </a:rPr>
              <a:t>compliance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requirements</a:t>
            </a:r>
          </a:p>
          <a:p>
            <a:pPr>
              <a:lnSpc>
                <a:spcPct val="100000"/>
              </a:lnSpc>
              <a:spcAft>
                <a:spcPts val="800"/>
              </a:spcAft>
              <a:buClr>
                <a:srgbClr val="1E1E25"/>
              </a:buClr>
              <a:buSzPct val="95000"/>
              <a:buFont typeface="Wingdings" panose="05000000000000000000" pitchFamily="2" charset="2"/>
              <a:buChar char="§"/>
            </a:pPr>
            <a:r>
              <a:rPr lang="en-US" sz="2000">
                <a:sym typeface="Wingdings" panose="05000000000000000000" pitchFamily="2" charset="2"/>
              </a:rPr>
              <a:t>Design </a:t>
            </a:r>
            <a:r>
              <a:rPr lang="en-US" sz="2000" dirty="0">
                <a:solidFill>
                  <a:schemeClr val="accent4"/>
                </a:solidFill>
                <a:latin typeface="+mj-lt"/>
                <a:sym typeface="Wingdings" panose="05000000000000000000" pitchFamily="2" charset="2"/>
              </a:rPr>
              <a:t>Azure</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landing</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zones</a:t>
            </a:r>
            <a:r>
              <a:rPr lang="en-US" sz="2000">
                <a:sym typeface="Wingdings" panose="05000000000000000000" pitchFamily="2" charset="2"/>
              </a:rPr>
              <a:t>—based on design areas</a:t>
            </a:r>
            <a:endParaRPr lang="en-US" sz="2000" dirty="0">
              <a:sym typeface="Wingdings" panose="05000000000000000000" pitchFamily="2" charset="2"/>
            </a:endParaRPr>
          </a:p>
          <a:p>
            <a:pPr>
              <a:lnSpc>
                <a:spcPct val="100000"/>
              </a:lnSpc>
              <a:spcAft>
                <a:spcPts val="800"/>
              </a:spcAft>
              <a:buClr>
                <a:srgbClr val="1E1E25"/>
              </a:buClr>
              <a:buSzPct val="95000"/>
              <a:buFont typeface="Wingdings" panose="05000000000000000000" pitchFamily="2" charset="2"/>
              <a:buChar char="§"/>
            </a:pPr>
            <a:r>
              <a:rPr lang="en-US" sz="2000" dirty="0">
                <a:solidFill>
                  <a:schemeClr val="accent4"/>
                </a:solidFill>
                <a:latin typeface="+mj-lt"/>
                <a:sym typeface="Wingdings" panose="05000000000000000000" pitchFamily="2" charset="2"/>
              </a:rPr>
              <a:t>Deploy</a:t>
            </a:r>
            <a:r>
              <a:rPr lang="en-US" sz="2000">
                <a:sym typeface="Wingdings" panose="05000000000000000000" pitchFamily="2" charset="2"/>
              </a:rPr>
              <a:t> </a:t>
            </a:r>
            <a:r>
              <a:rPr lang="en-US" sz="2000" dirty="0">
                <a:solidFill>
                  <a:schemeClr val="accent4"/>
                </a:solidFill>
                <a:latin typeface="+mj-lt"/>
                <a:sym typeface="Wingdings" panose="05000000000000000000" pitchFamily="2" charset="2"/>
              </a:rPr>
              <a:t>workloads</a:t>
            </a:r>
            <a:r>
              <a:rPr lang="en-US" sz="2000">
                <a:sym typeface="Wingdings" panose="05000000000000000000" pitchFamily="2" charset="2"/>
              </a:rPr>
              <a:t> to Azure</a:t>
            </a:r>
            <a:endParaRPr lang="en-US" sz="2000" dirty="0">
              <a:sym typeface="Wingdings" panose="05000000000000000000" pitchFamily="2" charset="2"/>
            </a:endParaRPr>
          </a:p>
        </p:txBody>
      </p:sp>
      <p:grpSp>
        <p:nvGrpSpPr>
          <p:cNvPr id="11" name="Group 10">
            <a:extLst>
              <a:ext uri="{FF2B5EF4-FFF2-40B4-BE49-F238E27FC236}">
                <a16:creationId xmlns:a16="http://schemas.microsoft.com/office/drawing/2014/main" id="{F545B239-EC06-4D8F-BA7C-6F6097F6A0C8}"/>
              </a:ext>
              <a:ext uri="{C183D7F6-B498-43B3-948B-1728B52AA6E4}">
                <adec:decorative xmlns:adec="http://schemas.microsoft.com/office/drawing/2017/decorative" val="1"/>
              </a:ext>
            </a:extLst>
          </p:cNvPr>
          <p:cNvGrpSpPr/>
          <p:nvPr/>
        </p:nvGrpSpPr>
        <p:grpSpPr>
          <a:xfrm>
            <a:off x="756134" y="2006305"/>
            <a:ext cx="692499" cy="692498"/>
            <a:chOff x="842944" y="1966309"/>
            <a:chExt cx="692499" cy="692498"/>
          </a:xfrm>
        </p:grpSpPr>
        <p:sp>
          <p:nvSpPr>
            <p:cNvPr id="10" name="Oval 9">
              <a:extLst>
                <a:ext uri="{FF2B5EF4-FFF2-40B4-BE49-F238E27FC236}">
                  <a16:creationId xmlns:a16="http://schemas.microsoft.com/office/drawing/2014/main" id="{22CBE857-B94C-4725-AA68-FB898BF05A19}"/>
                </a:ext>
              </a:extLst>
            </p:cNvPr>
            <p:cNvSpPr/>
            <p:nvPr/>
          </p:nvSpPr>
          <p:spPr bwMode="auto">
            <a:xfrm>
              <a:off x="843962" y="2005829"/>
              <a:ext cx="613458" cy="6134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aret Right">
              <a:extLst>
                <a:ext uri="{FF2B5EF4-FFF2-40B4-BE49-F238E27FC236}">
                  <a16:creationId xmlns:a16="http://schemas.microsoft.com/office/drawing/2014/main" id="{7E068707-385D-40C5-BB27-50DA67A0DB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44" y="1966309"/>
              <a:ext cx="692499" cy="692498"/>
            </a:xfrm>
            <a:prstGeom prst="rect">
              <a:avLst/>
            </a:prstGeom>
          </p:spPr>
        </p:pic>
      </p:grpSp>
    </p:spTree>
    <p:extLst>
      <p:ext uri="{BB962C8B-B14F-4D97-AF65-F5344CB8AC3E}">
        <p14:creationId xmlns:p14="http://schemas.microsoft.com/office/powerpoint/2010/main" val="32129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5" y="620428"/>
            <a:ext cx="11306469" cy="795089"/>
          </a:xfrm>
        </p:spPr>
        <p:txBody>
          <a:bodyPr/>
          <a:lstStyle/>
          <a:p>
            <a:r>
              <a:rPr lang="en-US" sz="3600" dirty="0">
                <a:solidFill>
                  <a:schemeClr val="tx2"/>
                </a:solidFill>
              </a:rPr>
              <a:t>Azure</a:t>
            </a:r>
            <a:r>
              <a:rPr lang="en-US" sz="3600" dirty="0"/>
              <a:t> landing zones</a:t>
            </a:r>
            <a:r>
              <a:rPr lang="en-US" sz="3600" dirty="0">
                <a:solidFill>
                  <a:schemeClr val="accent4"/>
                </a:solidFill>
              </a:rPr>
              <a:t>—</a:t>
            </a:r>
            <a:br>
              <a:rPr lang="en-US" dirty="0"/>
            </a:br>
            <a:r>
              <a:rPr lang="en-US" sz="2800" dirty="0">
                <a:solidFill>
                  <a:schemeClr val="tx2"/>
                </a:solidFill>
                <a:latin typeface="Segoe UI Semilight" panose="020B0402040204020203" pitchFamily="34" charset="0"/>
                <a:cs typeface="Segoe UI Semilight" panose="020B0402040204020203" pitchFamily="34" charset="0"/>
              </a:rPr>
              <a:t>Partner </a:t>
            </a:r>
            <a:r>
              <a:rPr lang="en-US" sz="2800" dirty="0">
                <a:solidFill>
                  <a:schemeClr val="tx1"/>
                </a:solidFill>
                <a:latin typeface="Segoe UI Semilight" panose="020B0402040204020203" pitchFamily="34" charset="0"/>
                <a:cs typeface="Segoe UI Semilight" panose="020B0402040204020203" pitchFamily="34" charset="0"/>
              </a:rPr>
              <a:t>and</a:t>
            </a:r>
            <a:r>
              <a:rPr lang="en-US" sz="2800" dirty="0">
                <a:solidFill>
                  <a:schemeClr val="tx2"/>
                </a:solidFill>
                <a:latin typeface="Segoe UI Semilight" panose="020B0402040204020203" pitchFamily="34" charset="0"/>
                <a:cs typeface="Segoe UI Semilight" panose="020B0402040204020203" pitchFamily="34" charset="0"/>
              </a:rPr>
              <a:t> open-source </a:t>
            </a:r>
            <a:r>
              <a:rPr lang="en-US" sz="2800" dirty="0">
                <a:solidFill>
                  <a:schemeClr val="tx1"/>
                </a:solidFill>
                <a:latin typeface="Segoe UI Semilight" panose="020B0402040204020203" pitchFamily="34" charset="0"/>
                <a:cs typeface="Segoe UI Semilight" panose="020B0402040204020203" pitchFamily="34" charset="0"/>
              </a:rPr>
              <a:t>implementation options</a:t>
            </a:r>
          </a:p>
        </p:txBody>
      </p:sp>
      <p:sp>
        <p:nvSpPr>
          <p:cNvPr id="5" name="Content Placeholder 4">
            <a:extLst>
              <a:ext uri="{FF2B5EF4-FFF2-40B4-BE49-F238E27FC236}">
                <a16:creationId xmlns:a16="http://schemas.microsoft.com/office/drawing/2014/main" id="{B7F9BB33-7E31-4A17-9E99-51594A6234E1}"/>
              </a:ext>
            </a:extLst>
          </p:cNvPr>
          <p:cNvSpPr>
            <a:spLocks noGrp="1"/>
          </p:cNvSpPr>
          <p:nvPr>
            <p:ph type="body" sz="quarter" idx="10"/>
          </p:nvPr>
        </p:nvSpPr>
        <p:spPr>
          <a:xfrm>
            <a:off x="455996" y="1871976"/>
            <a:ext cx="7388187" cy="4739759"/>
          </a:xfrm>
        </p:spPr>
        <p:txBody>
          <a:bodyPr/>
          <a:lstStyle/>
          <a:p>
            <a:pPr marL="0" indent="0">
              <a:lnSpc>
                <a:spcPct val="100000"/>
              </a:lnSpc>
              <a:spcAft>
                <a:spcPts val="600"/>
              </a:spcAft>
              <a:buNone/>
            </a:pPr>
            <a:r>
              <a:rPr lang="en-US" sz="2000" dirty="0">
                <a:latin typeface="Segoe UI Semibold"/>
                <a:sym typeface="Wingdings" panose="05000000000000000000" pitchFamily="2" charset="2"/>
              </a:rPr>
              <a:t>Partner l</a:t>
            </a:r>
            <a:r>
              <a:rPr lang="en-US" sz="2000" dirty="0">
                <a:latin typeface="Segoe UI Semibold"/>
              </a:rPr>
              <a:t>anding zone</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Validate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partner offer</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Understand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partner approaches and solution</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Validate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cloud operating model</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Review partner solution for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governance, security, and compliance</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Review partner design, based on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200" marR="0" lvl="0" indent="-457200"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Deployment options </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for partner landing zone</a:t>
            </a:r>
          </a:p>
          <a:p>
            <a:pPr marL="0" indent="0" defTabSz="914367">
              <a:lnSpc>
                <a:spcPct val="100000"/>
              </a:lnSpc>
              <a:spcBef>
                <a:spcPts val="1200"/>
              </a:spcBef>
              <a:spcAft>
                <a:spcPts val="600"/>
              </a:spcAft>
              <a:buClr>
                <a:srgbClr val="0078D3"/>
              </a:buClr>
              <a:buSzPct val="110000"/>
              <a:buNone/>
              <a:defRPr/>
            </a:pPr>
            <a:r>
              <a:rPr lang="en-US" sz="2000" dirty="0">
                <a:latin typeface="Segoe UI Semibold"/>
                <a:sym typeface="Wingdings" panose="05000000000000000000" pitchFamily="2" charset="2"/>
              </a:rPr>
              <a:t>CAF Terraform modules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Build on </a:t>
            </a:r>
            <a:r>
              <a:rPr kumimoji="0" lang="en-US" sz="1800" b="0" i="0"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existing terraform skills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Path for </a:t>
            </a:r>
            <a:r>
              <a:rPr kumimoji="0" lang="en-US" sz="18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sym typeface="Wingdings" panose="05000000000000000000" pitchFamily="2" charset="2"/>
              </a:rPr>
              <a:t>multicloud</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operating models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Design Azure landing zones, based on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design areas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Enable the </a:t>
            </a:r>
            <a:r>
              <a:rPr lang="en-US" sz="1800" dirty="0">
                <a:solidFill>
                  <a:schemeClr val="tx1"/>
                </a:solidFill>
                <a:latin typeface="Segoe UI"/>
                <a:cs typeface="Segoe UI" panose="020B0502040204020203" pitchFamily="34" charset="0"/>
                <a:sym typeface="Wingdings" panose="05000000000000000000" pitchFamily="2" charset="2"/>
              </a:rPr>
              <a:t>community</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sym typeface="Wingdings" panose="05000000000000000000" pitchFamily="2" charset="2"/>
              </a:rPr>
              <a:t>with</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sym typeface="Wingdings" panose="05000000000000000000" pitchFamily="2" charset="2"/>
              </a:rPr>
              <a:t> a set of </a:t>
            </a: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sample reusable landing zones</a:t>
            </a:r>
          </a:p>
          <a:p>
            <a:pPr marL="457112" marR="0" lvl="0" indent="-457112" algn="l" defTabSz="914367" rtl="0" eaLnBrk="1" fontAlgn="auto" latinLnBrk="0" hangingPunct="1">
              <a:lnSpc>
                <a:spcPct val="100000"/>
              </a:lnSpc>
              <a:spcBef>
                <a:spcPts val="0"/>
              </a:spcBef>
              <a:spcAft>
                <a:spcPts val="600"/>
              </a:spcAft>
              <a:buClr>
                <a:srgbClr val="0078D3"/>
              </a:buClr>
              <a:buSzPct val="110000"/>
              <a:buFont typeface="Wingdings" panose="05000000000000000000" pitchFamily="2" charset="2"/>
              <a:buBlip>
                <a:blip r:embed="rId3"/>
              </a:buBlip>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sym typeface="Wingdings" panose="05000000000000000000" pitchFamily="2" charset="2"/>
              </a:rPr>
              <a:t>Deploy workloads to Azure</a:t>
            </a:r>
            <a:endParaRPr lang="en-US" sz="1800">
              <a:latin typeface="Segoe UI Semibold"/>
            </a:endParaRPr>
          </a:p>
        </p:txBody>
      </p:sp>
      <p:grpSp>
        <p:nvGrpSpPr>
          <p:cNvPr id="7" name="Group 6" descr="Diagram showing a sample landing zone subscription Azure Region 1">
            <a:extLst>
              <a:ext uri="{FF2B5EF4-FFF2-40B4-BE49-F238E27FC236}">
                <a16:creationId xmlns:a16="http://schemas.microsoft.com/office/drawing/2014/main" id="{FDC4EFE4-2579-4A0A-B309-D23F54823F58}"/>
              </a:ext>
            </a:extLst>
          </p:cNvPr>
          <p:cNvGrpSpPr/>
          <p:nvPr/>
        </p:nvGrpSpPr>
        <p:grpSpPr>
          <a:xfrm>
            <a:off x="8177316" y="1769832"/>
            <a:ext cx="3832122" cy="4882491"/>
            <a:chOff x="13661814" y="262681"/>
            <a:chExt cx="4759568" cy="6064145"/>
          </a:xfrm>
        </p:grpSpPr>
        <p:sp>
          <p:nvSpPr>
            <p:cNvPr id="102" name="Rectangle 101">
              <a:extLst>
                <a:ext uri="{FF2B5EF4-FFF2-40B4-BE49-F238E27FC236}">
                  <a16:creationId xmlns:a16="http://schemas.microsoft.com/office/drawing/2014/main" id="{43D73C10-F931-460A-B635-9BA31ACE8728}"/>
                </a:ext>
              </a:extLst>
            </p:cNvPr>
            <p:cNvSpPr/>
            <p:nvPr/>
          </p:nvSpPr>
          <p:spPr bwMode="auto">
            <a:xfrm>
              <a:off x="13661814" y="817562"/>
              <a:ext cx="4759568" cy="5353050"/>
            </a:xfrm>
            <a:prstGeom prst="rect">
              <a:avLst/>
            </a:prstGeom>
            <a:solidFill>
              <a:schemeClr val="accent1">
                <a:lumMod val="1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8FC6E5A9-EF45-495B-9A44-5283E9326A53}"/>
                </a:ext>
              </a:extLst>
            </p:cNvPr>
            <p:cNvSpPr txBox="1"/>
            <p:nvPr/>
          </p:nvSpPr>
          <p:spPr>
            <a:xfrm>
              <a:off x="14433487" y="1079425"/>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hub-core-sec</a:t>
              </a:r>
            </a:p>
          </p:txBody>
        </p:sp>
        <p:grpSp>
          <p:nvGrpSpPr>
            <p:cNvPr id="104" name="Group 103">
              <a:extLst>
                <a:ext uri="{FF2B5EF4-FFF2-40B4-BE49-F238E27FC236}">
                  <a16:creationId xmlns:a16="http://schemas.microsoft.com/office/drawing/2014/main" id="{9FCA3D0E-5575-479E-9EF1-9EC1FA166886}"/>
                </a:ext>
              </a:extLst>
            </p:cNvPr>
            <p:cNvGrpSpPr/>
            <p:nvPr/>
          </p:nvGrpSpPr>
          <p:grpSpPr>
            <a:xfrm>
              <a:off x="16905354" y="2639474"/>
              <a:ext cx="421420" cy="426007"/>
              <a:chOff x="8520068" y="4308887"/>
              <a:chExt cx="421420" cy="426007"/>
            </a:xfrm>
          </p:grpSpPr>
          <p:sp>
            <p:nvSpPr>
              <p:cNvPr id="105" name="Teardrop 104">
                <a:extLst>
                  <a:ext uri="{FF2B5EF4-FFF2-40B4-BE49-F238E27FC236}">
                    <a16:creationId xmlns:a16="http://schemas.microsoft.com/office/drawing/2014/main" id="{EA45A25F-3E13-440F-82AA-1A5CE1FBDFA2}"/>
                  </a:ext>
                </a:extLst>
              </p:cNvPr>
              <p:cNvSpPr/>
              <p:nvPr/>
            </p:nvSpPr>
            <p:spPr bwMode="auto">
              <a:xfrm rot="10800000">
                <a:off x="8651265" y="4308887"/>
                <a:ext cx="290223" cy="290223"/>
              </a:xfrm>
              <a:prstGeom prst="teardrop">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6510DA84-D7C7-4329-B55E-FE4C35295E2F}"/>
                  </a:ext>
                </a:extLst>
              </p:cNvPr>
              <p:cNvGrpSpPr/>
              <p:nvPr/>
            </p:nvGrpSpPr>
            <p:grpSpPr>
              <a:xfrm>
                <a:off x="8720830" y="4390768"/>
                <a:ext cx="133853" cy="138222"/>
                <a:chOff x="8328007" y="4477708"/>
                <a:chExt cx="173546" cy="179211"/>
              </a:xfrm>
              <a:solidFill>
                <a:srgbClr val="FFFFFF"/>
              </a:solidFill>
            </p:grpSpPr>
            <p:sp>
              <p:nvSpPr>
                <p:cNvPr id="112" name="Rectangle 111">
                  <a:extLst>
                    <a:ext uri="{FF2B5EF4-FFF2-40B4-BE49-F238E27FC236}">
                      <a16:creationId xmlns:a16="http://schemas.microsoft.com/office/drawing/2014/main" id="{7DD6ED6D-8495-4C2E-A40A-D3D127BAFF47}"/>
                    </a:ext>
                  </a:extLst>
                </p:cNvPr>
                <p:cNvSpPr/>
                <p:nvPr/>
              </p:nvSpPr>
              <p:spPr bwMode="auto">
                <a:xfrm>
                  <a:off x="8328007" y="4565708"/>
                  <a:ext cx="42974" cy="91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C65868F5-635A-4175-B64A-4B0C4B073517}"/>
                    </a:ext>
                  </a:extLst>
                </p:cNvPr>
                <p:cNvSpPr/>
                <p:nvPr/>
              </p:nvSpPr>
              <p:spPr bwMode="auto">
                <a:xfrm>
                  <a:off x="8393293" y="4522511"/>
                  <a:ext cx="42974" cy="13440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09C6C795-3B51-4E89-AED3-0E1EB7A24CD7}"/>
                    </a:ext>
                  </a:extLst>
                </p:cNvPr>
                <p:cNvSpPr/>
                <p:nvPr/>
              </p:nvSpPr>
              <p:spPr bwMode="auto">
                <a:xfrm>
                  <a:off x="8458579" y="4477708"/>
                  <a:ext cx="42974" cy="17921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7" name="Rectangle 106">
                <a:extLst>
                  <a:ext uri="{FF2B5EF4-FFF2-40B4-BE49-F238E27FC236}">
                    <a16:creationId xmlns:a16="http://schemas.microsoft.com/office/drawing/2014/main" id="{2443FDDD-0E2B-4708-BA40-FA798B8F1ED0}"/>
                  </a:ext>
                </a:extLst>
              </p:cNvPr>
              <p:cNvSpPr/>
              <p:nvPr/>
            </p:nvSpPr>
            <p:spPr bwMode="auto">
              <a:xfrm>
                <a:off x="8520068" y="4359888"/>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12D55-C108-404E-AEEC-2616B1090507}"/>
                  </a:ext>
                </a:extLst>
              </p:cNvPr>
              <p:cNvSpPr/>
              <p:nvPr/>
            </p:nvSpPr>
            <p:spPr bwMode="auto">
              <a:xfrm>
                <a:off x="8520068" y="4495600"/>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A68950EE-BA81-4836-B624-56B23FA2B384}"/>
                  </a:ext>
                </a:extLst>
              </p:cNvPr>
              <p:cNvSpPr/>
              <p:nvPr/>
            </p:nvSpPr>
            <p:spPr bwMode="auto">
              <a:xfrm>
                <a:off x="8520068" y="4631312"/>
                <a:ext cx="103582" cy="103582"/>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BE946944-C029-48C6-8932-1B91EDBC3F7C}"/>
                  </a:ext>
                </a:extLst>
              </p:cNvPr>
              <p:cNvSpPr/>
              <p:nvPr/>
            </p:nvSpPr>
            <p:spPr bwMode="auto">
              <a:xfrm>
                <a:off x="8651265"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FCE0B274-9C2D-40CA-A118-0BA744596FD4}"/>
                  </a:ext>
                </a:extLst>
              </p:cNvPr>
              <p:cNvSpPr/>
              <p:nvPr/>
            </p:nvSpPr>
            <p:spPr bwMode="auto">
              <a:xfrm>
                <a:off x="8782461" y="4631312"/>
                <a:ext cx="103582" cy="103582"/>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8D44DF05-19C7-4480-81D7-A149653F8B9D}"/>
                </a:ext>
              </a:extLst>
            </p:cNvPr>
            <p:cNvGrpSpPr/>
            <p:nvPr/>
          </p:nvGrpSpPr>
          <p:grpSpPr>
            <a:xfrm>
              <a:off x="15000341" y="262681"/>
              <a:ext cx="457200" cy="457200"/>
              <a:chOff x="4774404" y="3309496"/>
              <a:chExt cx="676656" cy="676656"/>
            </a:xfrm>
          </p:grpSpPr>
          <p:sp>
            <p:nvSpPr>
              <p:cNvPr id="116" name="Oval 115">
                <a:extLst>
                  <a:ext uri="{FF2B5EF4-FFF2-40B4-BE49-F238E27FC236}">
                    <a16:creationId xmlns:a16="http://schemas.microsoft.com/office/drawing/2014/main" id="{A922EC9F-27CC-4438-81B8-F5487C7639C1}"/>
                  </a:ext>
                </a:extLst>
              </p:cNvPr>
              <p:cNvSpPr/>
              <p:nvPr/>
            </p:nvSpPr>
            <p:spPr bwMode="auto">
              <a:xfrm>
                <a:off x="4774404" y="3309496"/>
                <a:ext cx="676656" cy="676656"/>
              </a:xfrm>
              <a:prstGeom prst="ellipse">
                <a:avLst/>
              </a:prstGeom>
              <a:solidFill>
                <a:schemeClr val="bg1"/>
              </a:solidFill>
              <a:ln w="19050"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7" name="Graphic 116">
                <a:extLst>
                  <a:ext uri="{FF2B5EF4-FFF2-40B4-BE49-F238E27FC236}">
                    <a16:creationId xmlns:a16="http://schemas.microsoft.com/office/drawing/2014/main" id="{B7F05EDD-5A84-4D54-ADEB-207F671B7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422" y="3406981"/>
                <a:ext cx="292608" cy="517035"/>
              </a:xfrm>
              <a:prstGeom prst="rect">
                <a:avLst/>
              </a:prstGeom>
            </p:spPr>
          </p:pic>
        </p:grpSp>
        <p:grpSp>
          <p:nvGrpSpPr>
            <p:cNvPr id="118" name="Group 117">
              <a:extLst>
                <a:ext uri="{FF2B5EF4-FFF2-40B4-BE49-F238E27FC236}">
                  <a16:creationId xmlns:a16="http://schemas.microsoft.com/office/drawing/2014/main" id="{B82839E9-5EBC-4C73-996B-DFD47AE049E7}"/>
                </a:ext>
              </a:extLst>
            </p:cNvPr>
            <p:cNvGrpSpPr/>
            <p:nvPr/>
          </p:nvGrpSpPr>
          <p:grpSpPr>
            <a:xfrm>
              <a:off x="14550617" y="4433799"/>
              <a:ext cx="653072" cy="653072"/>
              <a:chOff x="8487369" y="4083457"/>
              <a:chExt cx="653072" cy="653072"/>
            </a:xfrm>
          </p:grpSpPr>
          <p:pic>
            <p:nvPicPr>
              <p:cNvPr id="119" name="Graphic 118" descr="Shield">
                <a:extLst>
                  <a:ext uri="{FF2B5EF4-FFF2-40B4-BE49-F238E27FC236}">
                    <a16:creationId xmlns:a16="http://schemas.microsoft.com/office/drawing/2014/main" id="{6C4BB6A8-FF38-4A34-8A5E-726289031A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69" y="4083457"/>
                <a:ext cx="653072" cy="653072"/>
              </a:xfrm>
              <a:prstGeom prst="rect">
                <a:avLst/>
              </a:prstGeom>
            </p:spPr>
          </p:pic>
          <p:grpSp>
            <p:nvGrpSpPr>
              <p:cNvPr id="120" name="Group 119">
                <a:extLst>
                  <a:ext uri="{FF2B5EF4-FFF2-40B4-BE49-F238E27FC236}">
                    <a16:creationId xmlns:a16="http://schemas.microsoft.com/office/drawing/2014/main" id="{B8F604A9-A37A-446F-B7FC-FCDD75133E0A}"/>
                  </a:ext>
                </a:extLst>
              </p:cNvPr>
              <p:cNvGrpSpPr/>
              <p:nvPr/>
            </p:nvGrpSpPr>
            <p:grpSpPr>
              <a:xfrm>
                <a:off x="8721137" y="4298912"/>
                <a:ext cx="185537" cy="222161"/>
                <a:chOff x="3102115" y="3813045"/>
                <a:chExt cx="402957" cy="482498"/>
              </a:xfrm>
            </p:grpSpPr>
            <p:sp>
              <p:nvSpPr>
                <p:cNvPr id="121" name="Rectangle: Top Corners Rounded 120">
                  <a:extLst>
                    <a:ext uri="{FF2B5EF4-FFF2-40B4-BE49-F238E27FC236}">
                      <a16:creationId xmlns:a16="http://schemas.microsoft.com/office/drawing/2014/main" id="{895CEE78-DAED-4533-8450-7BEFA23D0446}"/>
                    </a:ext>
                  </a:extLst>
                </p:cNvPr>
                <p:cNvSpPr/>
                <p:nvPr/>
              </p:nvSpPr>
              <p:spPr bwMode="auto">
                <a:xfrm>
                  <a:off x="3183649" y="3813045"/>
                  <a:ext cx="239888" cy="278892"/>
                </a:xfrm>
                <a:prstGeom prst="round2SameRect">
                  <a:avLst>
                    <a:gd name="adj1" fmla="val 50000"/>
                    <a:gd name="adj2" fmla="val 0"/>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A3085473-9405-4F0D-99C4-B50EF9253D0D}"/>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rgbClr val="FFFFFF"/>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grpSp>
              <p:nvGrpSpPr>
                <p:cNvPr id="123" name="Graphic 35">
                  <a:extLst>
                    <a:ext uri="{FF2B5EF4-FFF2-40B4-BE49-F238E27FC236}">
                      <a16:creationId xmlns:a16="http://schemas.microsoft.com/office/drawing/2014/main" id="{60E84BA1-5440-49F9-B3A5-6621D9E10647}"/>
                    </a:ext>
                  </a:extLst>
                </p:cNvPr>
                <p:cNvGrpSpPr/>
                <p:nvPr/>
              </p:nvGrpSpPr>
              <p:grpSpPr>
                <a:xfrm>
                  <a:off x="3257098" y="4078024"/>
                  <a:ext cx="92990" cy="155525"/>
                  <a:chOff x="3407034" y="4465249"/>
                  <a:chExt cx="92990" cy="155525"/>
                </a:xfrm>
                <a:solidFill>
                  <a:srgbClr val="0075C9"/>
                </a:solidFill>
              </p:grpSpPr>
              <p:sp>
                <p:nvSpPr>
                  <p:cNvPr id="124" name="Freeform: Shape 123">
                    <a:extLst>
                      <a:ext uri="{FF2B5EF4-FFF2-40B4-BE49-F238E27FC236}">
                        <a16:creationId xmlns:a16="http://schemas.microsoft.com/office/drawing/2014/main" id="{8B86D1C3-9C95-410C-A81D-0BA5F1E4A224}"/>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C4514542-DDC3-4EBA-B565-A81168D479AC}"/>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rgbClr val="000000"/>
                  </a:solidFill>
                  <a:ln w="384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126" name="TextBox 125">
              <a:extLst>
                <a:ext uri="{FF2B5EF4-FFF2-40B4-BE49-F238E27FC236}">
                  <a16:creationId xmlns:a16="http://schemas.microsoft.com/office/drawing/2014/main" id="{B158C66E-1474-4677-AF3E-64A338EF2528}"/>
                </a:ext>
              </a:extLst>
            </p:cNvPr>
            <p:cNvSpPr txBox="1"/>
            <p:nvPr/>
          </p:nvSpPr>
          <p:spPr>
            <a:xfrm>
              <a:off x="16676059" y="1079425"/>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hub-operations</a:t>
              </a:r>
            </a:p>
          </p:txBody>
        </p:sp>
        <p:grpSp>
          <p:nvGrpSpPr>
            <p:cNvPr id="127" name="Group 126">
              <a:extLst>
                <a:ext uri="{FF2B5EF4-FFF2-40B4-BE49-F238E27FC236}">
                  <a16:creationId xmlns:a16="http://schemas.microsoft.com/office/drawing/2014/main" id="{D464115D-AB7F-4DBC-96E2-0541C9E0F154}"/>
                </a:ext>
              </a:extLst>
            </p:cNvPr>
            <p:cNvGrpSpPr/>
            <p:nvPr/>
          </p:nvGrpSpPr>
          <p:grpSpPr>
            <a:xfrm>
              <a:off x="13958443" y="1025436"/>
              <a:ext cx="540129" cy="446532"/>
              <a:chOff x="7412546" y="-2869340"/>
              <a:chExt cx="948444" cy="784091"/>
            </a:xfrm>
          </p:grpSpPr>
          <p:sp>
            <p:nvSpPr>
              <p:cNvPr id="128" name="Freeform 17">
                <a:extLst>
                  <a:ext uri="{FF2B5EF4-FFF2-40B4-BE49-F238E27FC236}">
                    <a16:creationId xmlns:a16="http://schemas.microsoft.com/office/drawing/2014/main" id="{EAA2D6B9-5AB4-4A3D-8823-8E4AD573822A}"/>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29" name="Freeform 18">
                <a:extLst>
                  <a:ext uri="{FF2B5EF4-FFF2-40B4-BE49-F238E27FC236}">
                    <a16:creationId xmlns:a16="http://schemas.microsoft.com/office/drawing/2014/main" id="{609FD3B4-A7A7-4D14-B854-B6D4CF756BDB}"/>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0" name="Freeform 19">
                <a:extLst>
                  <a:ext uri="{FF2B5EF4-FFF2-40B4-BE49-F238E27FC236}">
                    <a16:creationId xmlns:a16="http://schemas.microsoft.com/office/drawing/2014/main" id="{098E4A68-C866-4EE0-9A42-941C24178C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1" name="Freeform 20">
                <a:extLst>
                  <a:ext uri="{FF2B5EF4-FFF2-40B4-BE49-F238E27FC236}">
                    <a16:creationId xmlns:a16="http://schemas.microsoft.com/office/drawing/2014/main" id="{61036220-C0C8-4463-A443-ECF477B12E8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2" name="Freeform 21">
                <a:extLst>
                  <a:ext uri="{FF2B5EF4-FFF2-40B4-BE49-F238E27FC236}">
                    <a16:creationId xmlns:a16="http://schemas.microsoft.com/office/drawing/2014/main" id="{C45A0642-C9CB-4098-A2C7-B66407ACBA2F}"/>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3" name="Freeform 22">
                <a:extLst>
                  <a:ext uri="{FF2B5EF4-FFF2-40B4-BE49-F238E27FC236}">
                    <a16:creationId xmlns:a16="http://schemas.microsoft.com/office/drawing/2014/main" id="{AB69BF8D-7A73-4AF0-93EA-28AF5DFFE0F6}"/>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4" name="Freeform 23">
                <a:extLst>
                  <a:ext uri="{FF2B5EF4-FFF2-40B4-BE49-F238E27FC236}">
                    <a16:creationId xmlns:a16="http://schemas.microsoft.com/office/drawing/2014/main" id="{A9FBAFF6-BD12-4F85-8B07-B3B997CBDAEC}"/>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5" name="Freeform 24">
                <a:extLst>
                  <a:ext uri="{FF2B5EF4-FFF2-40B4-BE49-F238E27FC236}">
                    <a16:creationId xmlns:a16="http://schemas.microsoft.com/office/drawing/2014/main" id="{99D1835B-C69B-4BFA-9C20-A69B241F9708}"/>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grpSp>
          <p:nvGrpSpPr>
            <p:cNvPr id="136" name="Group 135">
              <a:extLst>
                <a:ext uri="{FF2B5EF4-FFF2-40B4-BE49-F238E27FC236}">
                  <a16:creationId xmlns:a16="http://schemas.microsoft.com/office/drawing/2014/main" id="{1C6B5830-34A9-4FE5-897B-12A68D9ED94E}"/>
                </a:ext>
              </a:extLst>
            </p:cNvPr>
            <p:cNvGrpSpPr/>
            <p:nvPr/>
          </p:nvGrpSpPr>
          <p:grpSpPr>
            <a:xfrm>
              <a:off x="16159412" y="1025436"/>
              <a:ext cx="540129" cy="446532"/>
              <a:chOff x="7412546" y="-2869340"/>
              <a:chExt cx="948444" cy="784091"/>
            </a:xfrm>
          </p:grpSpPr>
          <p:sp>
            <p:nvSpPr>
              <p:cNvPr id="137" name="Freeform 17">
                <a:extLst>
                  <a:ext uri="{FF2B5EF4-FFF2-40B4-BE49-F238E27FC236}">
                    <a16:creationId xmlns:a16="http://schemas.microsoft.com/office/drawing/2014/main" id="{A48CE37C-DEF5-499C-8785-D3E9403C36D6}"/>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8" name="Freeform 18">
                <a:extLst>
                  <a:ext uri="{FF2B5EF4-FFF2-40B4-BE49-F238E27FC236}">
                    <a16:creationId xmlns:a16="http://schemas.microsoft.com/office/drawing/2014/main" id="{B0D0CBAA-9A5B-4AF0-82CE-5A41C61A94F7}"/>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39" name="Freeform 19">
                <a:extLst>
                  <a:ext uri="{FF2B5EF4-FFF2-40B4-BE49-F238E27FC236}">
                    <a16:creationId xmlns:a16="http://schemas.microsoft.com/office/drawing/2014/main" id="{A821243F-92C3-45D6-AED3-7FCED4A02D01}"/>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0" name="Freeform 20">
                <a:extLst>
                  <a:ext uri="{FF2B5EF4-FFF2-40B4-BE49-F238E27FC236}">
                    <a16:creationId xmlns:a16="http://schemas.microsoft.com/office/drawing/2014/main" id="{758DBBDB-07AC-4F7E-9198-3E06DE63413E}"/>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1" name="Freeform 21">
                <a:extLst>
                  <a:ext uri="{FF2B5EF4-FFF2-40B4-BE49-F238E27FC236}">
                    <a16:creationId xmlns:a16="http://schemas.microsoft.com/office/drawing/2014/main" id="{25B8C1EA-9757-4D98-86D5-6BA013EE13C8}"/>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2" name="Freeform 22">
                <a:extLst>
                  <a:ext uri="{FF2B5EF4-FFF2-40B4-BE49-F238E27FC236}">
                    <a16:creationId xmlns:a16="http://schemas.microsoft.com/office/drawing/2014/main" id="{C2E7926F-1B30-408C-8870-B48759717CD2}"/>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3" name="Freeform 23">
                <a:extLst>
                  <a:ext uri="{FF2B5EF4-FFF2-40B4-BE49-F238E27FC236}">
                    <a16:creationId xmlns:a16="http://schemas.microsoft.com/office/drawing/2014/main" id="{5E668AA7-ACA5-4295-84FD-2578C2B410CB}"/>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sp>
            <p:nvSpPr>
              <p:cNvPr id="144" name="Freeform 24">
                <a:extLst>
                  <a:ext uri="{FF2B5EF4-FFF2-40B4-BE49-F238E27FC236}">
                    <a16:creationId xmlns:a16="http://schemas.microsoft.com/office/drawing/2014/main" id="{2B657C33-A506-458C-AAE3-84AB51B9546A}"/>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75757A"/>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
                  <a:ea typeface="+mn-ea"/>
                  <a:cs typeface="Segoe UI Semibold" panose="020B0702040204020203" pitchFamily="34" charset="0"/>
                </a:endParaRPr>
              </a:p>
            </p:txBody>
          </p:sp>
        </p:grpSp>
        <p:sp>
          <p:nvSpPr>
            <p:cNvPr id="145" name="TextBox 144">
              <a:extLst>
                <a:ext uri="{FF2B5EF4-FFF2-40B4-BE49-F238E27FC236}">
                  <a16:creationId xmlns:a16="http://schemas.microsoft.com/office/drawing/2014/main" id="{9DC04ABB-E0A9-4003-831E-D2ACB840492C}"/>
                </a:ext>
              </a:extLst>
            </p:cNvPr>
            <p:cNvSpPr txBox="1"/>
            <p:nvPr/>
          </p:nvSpPr>
          <p:spPr>
            <a:xfrm>
              <a:off x="14091933" y="2844275"/>
              <a:ext cx="1570443" cy="26758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Activity Logs</a:t>
              </a:r>
            </a:p>
          </p:txBody>
        </p:sp>
        <p:sp>
          <p:nvSpPr>
            <p:cNvPr id="146" name="Rectangle 145">
              <a:extLst>
                <a:ext uri="{FF2B5EF4-FFF2-40B4-BE49-F238E27FC236}">
                  <a16:creationId xmlns:a16="http://schemas.microsoft.com/office/drawing/2014/main" id="{AF0E3BF0-37C0-4686-BF67-7D6465677370}"/>
                </a:ext>
              </a:extLst>
            </p:cNvPr>
            <p:cNvSpPr/>
            <p:nvPr/>
          </p:nvSpPr>
          <p:spPr bwMode="auto">
            <a:xfrm>
              <a:off x="13780413" y="1601172"/>
              <a:ext cx="2203459" cy="1868623"/>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1EE1C7ED-71C5-471A-8707-4AA5EA6500B8}"/>
                </a:ext>
              </a:extLst>
            </p:cNvPr>
            <p:cNvSpPr/>
            <p:nvPr/>
          </p:nvSpPr>
          <p:spPr bwMode="auto">
            <a:xfrm>
              <a:off x="16090734" y="1601172"/>
              <a:ext cx="2203704" cy="4434546"/>
            </a:xfrm>
            <a:prstGeom prst="rect">
              <a:avLst/>
            </a:prstGeom>
            <a:noFill/>
            <a:ln w="9525" cap="flat" cmpd="sng" algn="ctr">
              <a:solidFill>
                <a:srgbClr val="75757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ADDD63CF-C5EA-4704-AF4F-E711FD2983DE}"/>
                </a:ext>
              </a:extLst>
            </p:cNvPr>
            <p:cNvSpPr txBox="1"/>
            <p:nvPr/>
          </p:nvSpPr>
          <p:spPr>
            <a:xfrm>
              <a:off x="14091933" y="5079699"/>
              <a:ext cx="1570443" cy="267585"/>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Security Center</a:t>
              </a:r>
            </a:p>
          </p:txBody>
        </p:sp>
        <p:sp>
          <p:nvSpPr>
            <p:cNvPr id="149" name="TextBox 148">
              <a:extLst>
                <a:ext uri="{FF2B5EF4-FFF2-40B4-BE49-F238E27FC236}">
                  <a16:creationId xmlns:a16="http://schemas.microsoft.com/office/drawing/2014/main" id="{6F2B4A1A-96D9-414B-B7C5-905BA919C695}"/>
                </a:ext>
              </a:extLst>
            </p:cNvPr>
            <p:cNvSpPr txBox="1"/>
            <p:nvPr/>
          </p:nvSpPr>
          <p:spPr>
            <a:xfrm>
              <a:off x="16005685" y="2200956"/>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Diagnostics Logging</a:t>
              </a:r>
            </a:p>
          </p:txBody>
        </p:sp>
        <p:sp>
          <p:nvSpPr>
            <p:cNvPr id="150" name="TextBox 149">
              <a:extLst>
                <a:ext uri="{FF2B5EF4-FFF2-40B4-BE49-F238E27FC236}">
                  <a16:creationId xmlns:a16="http://schemas.microsoft.com/office/drawing/2014/main" id="{BDD9A038-CBE3-44FF-8DAD-B87F36B37B92}"/>
                </a:ext>
              </a:extLst>
            </p:cNvPr>
            <p:cNvSpPr txBox="1"/>
            <p:nvPr/>
          </p:nvSpPr>
          <p:spPr>
            <a:xfrm>
              <a:off x="16005685" y="3199342"/>
              <a:ext cx="2220758" cy="276999"/>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Log Analytics</a:t>
              </a:r>
            </a:p>
          </p:txBody>
        </p:sp>
        <p:sp>
          <p:nvSpPr>
            <p:cNvPr id="151" name="TextBox 150">
              <a:extLst>
                <a:ext uri="{FF2B5EF4-FFF2-40B4-BE49-F238E27FC236}">
                  <a16:creationId xmlns:a16="http://schemas.microsoft.com/office/drawing/2014/main" id="{CD4DFF56-8633-4647-AF18-8CF99E433A0E}"/>
                </a:ext>
              </a:extLst>
            </p:cNvPr>
            <p:cNvSpPr txBox="1"/>
            <p:nvPr/>
          </p:nvSpPr>
          <p:spPr>
            <a:xfrm>
              <a:off x="16005685" y="4357056"/>
              <a:ext cx="2220758" cy="1969770"/>
            </a:xfrm>
            <a:prstGeom prst="rect">
              <a:avLst/>
            </a:prstGeom>
            <a:noFill/>
          </p:spPr>
          <p:txBody>
            <a:bodyPr wrap="square" lIns="91440" rIns="0">
              <a:noAutofit/>
            </a:bodyPr>
            <a:lstStyle/>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Network Monitoring</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AD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AD Replication</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Agent Health Assessment</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DNS Analytics</a:t>
              </a:r>
            </a:p>
            <a:p>
              <a:pPr marL="0" marR="0" lvl="0" indent="0" algn="ctr" defTabSz="932742" rtl="0" eaLnBrk="1" fontAlgn="auto" latinLnBrk="0" hangingPunct="1">
                <a:lnSpc>
                  <a:spcPct val="100000"/>
                </a:lnSpc>
                <a:spcBef>
                  <a:spcPts val="0"/>
                </a:spcBef>
                <a:spcAft>
                  <a:spcPts val="10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Key Vault Analytics</a:t>
              </a:r>
            </a:p>
          </p:txBody>
        </p:sp>
        <p:sp>
          <p:nvSpPr>
            <p:cNvPr id="152" name="TextBox 151">
              <a:extLst>
                <a:ext uri="{FF2B5EF4-FFF2-40B4-BE49-F238E27FC236}">
                  <a16:creationId xmlns:a16="http://schemas.microsoft.com/office/drawing/2014/main" id="{9A3D794C-66BE-45E6-B5FA-C5D153D6FA4B}"/>
                </a:ext>
              </a:extLst>
            </p:cNvPr>
            <p:cNvSpPr txBox="1"/>
            <p:nvPr/>
          </p:nvSpPr>
          <p:spPr>
            <a:xfrm>
              <a:off x="15466109" y="301023"/>
              <a:ext cx="1570443" cy="305811"/>
            </a:xfrm>
            <a:prstGeom prst="rect">
              <a:avLst/>
            </a:prstGeom>
            <a:noFill/>
          </p:spPr>
          <p:txBody>
            <a:bodyPr wrap="square" lIns="0" r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3"/>
                  </a:solidFill>
                  <a:effectLst/>
                  <a:uLnTx/>
                  <a:uFillTx/>
                  <a:latin typeface="Segoe UI"/>
                  <a:ea typeface="+mn-ea"/>
                  <a:cs typeface="+mn-cs"/>
                </a:rPr>
                <a:t>Azure Region 1</a:t>
              </a:r>
            </a:p>
          </p:txBody>
        </p:sp>
        <p:grpSp>
          <p:nvGrpSpPr>
            <p:cNvPr id="153" name="Graphic 116">
              <a:extLst>
                <a:ext uri="{FF2B5EF4-FFF2-40B4-BE49-F238E27FC236}">
                  <a16:creationId xmlns:a16="http://schemas.microsoft.com/office/drawing/2014/main" id="{495E2193-BA8F-4E27-BA0B-AF88EAAD8AE1}"/>
                </a:ext>
              </a:extLst>
            </p:cNvPr>
            <p:cNvGrpSpPr/>
            <p:nvPr/>
          </p:nvGrpSpPr>
          <p:grpSpPr>
            <a:xfrm>
              <a:off x="16607381" y="1784092"/>
              <a:ext cx="473173" cy="354880"/>
              <a:chOff x="5776327" y="5704743"/>
              <a:chExt cx="689532" cy="517149"/>
            </a:xfrm>
          </p:grpSpPr>
          <p:sp>
            <p:nvSpPr>
              <p:cNvPr id="154" name="Freeform: Shape 153">
                <a:extLst>
                  <a:ext uri="{FF2B5EF4-FFF2-40B4-BE49-F238E27FC236}">
                    <a16:creationId xmlns:a16="http://schemas.microsoft.com/office/drawing/2014/main" id="{6D51169A-EDD3-4E3C-BBA3-C8FAD494F504}"/>
                  </a:ext>
                </a:extLst>
              </p:cNvPr>
              <p:cNvSpPr/>
              <p:nvPr/>
            </p:nvSpPr>
            <p:spPr>
              <a:xfrm>
                <a:off x="5776380" y="5704743"/>
                <a:ext cx="689478" cy="517149"/>
              </a:xfrm>
              <a:custGeom>
                <a:avLst/>
                <a:gdLst>
                  <a:gd name="connsiteX0" fmla="*/ 0 w 689478"/>
                  <a:gd name="connsiteY0" fmla="*/ 0 h 517149"/>
                  <a:gd name="connsiteX1" fmla="*/ 689478 w 689478"/>
                  <a:gd name="connsiteY1" fmla="*/ 0 h 517149"/>
                  <a:gd name="connsiteX2" fmla="*/ 689478 w 689478"/>
                  <a:gd name="connsiteY2" fmla="*/ 517149 h 517149"/>
                  <a:gd name="connsiteX3" fmla="*/ 0 w 689478"/>
                  <a:gd name="connsiteY3" fmla="*/ 517149 h 517149"/>
                </a:gdLst>
                <a:ahLst/>
                <a:cxnLst>
                  <a:cxn ang="0">
                    <a:pos x="connsiteX0" y="connsiteY0"/>
                  </a:cxn>
                  <a:cxn ang="0">
                    <a:pos x="connsiteX1" y="connsiteY1"/>
                  </a:cxn>
                  <a:cxn ang="0">
                    <a:pos x="connsiteX2" y="connsiteY2"/>
                  </a:cxn>
                  <a:cxn ang="0">
                    <a:pos x="connsiteX3" y="connsiteY3"/>
                  </a:cxn>
                </a:cxnLst>
                <a:rect l="l" t="t" r="r" b="b"/>
                <a:pathLst>
                  <a:path w="689478" h="517149">
                    <a:moveTo>
                      <a:pt x="0" y="0"/>
                    </a:moveTo>
                    <a:lnTo>
                      <a:pt x="689478" y="0"/>
                    </a:lnTo>
                    <a:lnTo>
                      <a:pt x="689478" y="517149"/>
                    </a:lnTo>
                    <a:lnTo>
                      <a:pt x="0" y="517149"/>
                    </a:lnTo>
                    <a:close/>
                  </a:path>
                </a:pathLst>
              </a:custGeom>
              <a:solidFill>
                <a:srgbClr val="000000"/>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5AE7C1D-953E-4EC2-AF80-747EE375A64F}"/>
                  </a:ext>
                </a:extLst>
              </p:cNvPr>
              <p:cNvSpPr/>
              <p:nvPr/>
            </p:nvSpPr>
            <p:spPr>
              <a:xfrm>
                <a:off x="5776327" y="5704743"/>
                <a:ext cx="689532" cy="64643"/>
              </a:xfrm>
              <a:custGeom>
                <a:avLst/>
                <a:gdLst>
                  <a:gd name="connsiteX0" fmla="*/ 0 w 689532"/>
                  <a:gd name="connsiteY0" fmla="*/ 0 h 64643"/>
                  <a:gd name="connsiteX1" fmla="*/ 689532 w 689532"/>
                  <a:gd name="connsiteY1" fmla="*/ 0 h 64643"/>
                  <a:gd name="connsiteX2" fmla="*/ 689532 w 689532"/>
                  <a:gd name="connsiteY2" fmla="*/ 64644 h 64643"/>
                  <a:gd name="connsiteX3" fmla="*/ 0 w 689532"/>
                  <a:gd name="connsiteY3" fmla="*/ 64644 h 64643"/>
                </a:gdLst>
                <a:ahLst/>
                <a:cxnLst>
                  <a:cxn ang="0">
                    <a:pos x="connsiteX0" y="connsiteY0"/>
                  </a:cxn>
                  <a:cxn ang="0">
                    <a:pos x="connsiteX1" y="connsiteY1"/>
                  </a:cxn>
                  <a:cxn ang="0">
                    <a:pos x="connsiteX2" y="connsiteY2"/>
                  </a:cxn>
                  <a:cxn ang="0">
                    <a:pos x="connsiteX3" y="connsiteY3"/>
                  </a:cxn>
                </a:cxnLst>
                <a:rect l="l" t="t" r="r" b="b"/>
                <a:pathLst>
                  <a:path w="689532" h="64643">
                    <a:moveTo>
                      <a:pt x="0" y="0"/>
                    </a:moveTo>
                    <a:lnTo>
                      <a:pt x="689532" y="0"/>
                    </a:lnTo>
                    <a:lnTo>
                      <a:pt x="689532" y="64644"/>
                    </a:lnTo>
                    <a:lnTo>
                      <a:pt x="0" y="64644"/>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4C202E-82EC-4208-AB7E-FE2DC9EFEAE2}"/>
                  </a:ext>
                </a:extLst>
              </p:cNvPr>
              <p:cNvSpPr/>
              <p:nvPr/>
            </p:nvSpPr>
            <p:spPr>
              <a:xfrm>
                <a:off x="5797874"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5BE1BB1-0E55-4E12-8B32-D979B9BC2980}"/>
                  </a:ext>
                </a:extLst>
              </p:cNvPr>
              <p:cNvSpPr/>
              <p:nvPr/>
            </p:nvSpPr>
            <p:spPr>
              <a:xfrm>
                <a:off x="5830196"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C81D208-E94B-45C3-8A5B-67CECECFD0D1}"/>
                  </a:ext>
                </a:extLst>
              </p:cNvPr>
              <p:cNvSpPr/>
              <p:nvPr/>
            </p:nvSpPr>
            <p:spPr>
              <a:xfrm>
                <a:off x="5862518" y="5726290"/>
                <a:ext cx="21547" cy="21547"/>
              </a:xfrm>
              <a:custGeom>
                <a:avLst/>
                <a:gdLst>
                  <a:gd name="connsiteX0" fmla="*/ 21548 w 21547"/>
                  <a:gd name="connsiteY0" fmla="*/ 10774 h 21547"/>
                  <a:gd name="connsiteX1" fmla="*/ 10774 w 21547"/>
                  <a:gd name="connsiteY1" fmla="*/ 21548 h 21547"/>
                  <a:gd name="connsiteX2" fmla="*/ 0 w 21547"/>
                  <a:gd name="connsiteY2" fmla="*/ 10774 h 21547"/>
                  <a:gd name="connsiteX3" fmla="*/ 10774 w 21547"/>
                  <a:gd name="connsiteY3" fmla="*/ 0 h 21547"/>
                  <a:gd name="connsiteX4" fmla="*/ 21548 w 21547"/>
                  <a:gd name="connsiteY4" fmla="*/ 10774 h 21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7" h="21547">
                    <a:moveTo>
                      <a:pt x="21548" y="10774"/>
                    </a:moveTo>
                    <a:cubicBezTo>
                      <a:pt x="21548" y="16724"/>
                      <a:pt x="16724" y="21548"/>
                      <a:pt x="10774" y="21548"/>
                    </a:cubicBezTo>
                    <a:cubicBezTo>
                      <a:pt x="4824" y="21548"/>
                      <a:pt x="0" y="16724"/>
                      <a:pt x="0" y="10774"/>
                    </a:cubicBezTo>
                    <a:cubicBezTo>
                      <a:pt x="0" y="4824"/>
                      <a:pt x="4824" y="0"/>
                      <a:pt x="10774" y="0"/>
                    </a:cubicBezTo>
                    <a:cubicBezTo>
                      <a:pt x="16724" y="0"/>
                      <a:pt x="21548" y="4824"/>
                      <a:pt x="21548" y="10774"/>
                    </a:cubicBez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CF1738D-EE57-47D3-A941-C8A3653F8E70}"/>
                  </a:ext>
                </a:extLst>
              </p:cNvPr>
              <p:cNvSpPr/>
              <p:nvPr/>
            </p:nvSpPr>
            <p:spPr>
              <a:xfrm>
                <a:off x="5904105"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D831FF3D-9F4E-4931-AE59-F7A3315022A9}"/>
                  </a:ext>
                </a:extLst>
              </p:cNvPr>
              <p:cNvSpPr/>
              <p:nvPr/>
            </p:nvSpPr>
            <p:spPr>
              <a:xfrm>
                <a:off x="6067223"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52B6BFB-28A6-4BF8-B8B7-656E1926F209}"/>
                  </a:ext>
                </a:extLst>
              </p:cNvPr>
              <p:cNvSpPr/>
              <p:nvPr/>
            </p:nvSpPr>
            <p:spPr>
              <a:xfrm>
                <a:off x="6227324" y="5855524"/>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DB578CA5-2774-4ACF-A989-825E3C6760D9}"/>
                  </a:ext>
                </a:extLst>
              </p:cNvPr>
              <p:cNvSpPr/>
              <p:nvPr/>
            </p:nvSpPr>
            <p:spPr>
              <a:xfrm>
                <a:off x="5904105"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C9993DBA-507D-4F28-B257-2112FB329563}"/>
                  </a:ext>
                </a:extLst>
              </p:cNvPr>
              <p:cNvSpPr/>
              <p:nvPr/>
            </p:nvSpPr>
            <p:spPr>
              <a:xfrm>
                <a:off x="6067223"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54C8E8"/>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369A6B42-A3E8-4A60-863C-FEA07B1CC838}"/>
                  </a:ext>
                </a:extLst>
              </p:cNvPr>
              <p:cNvSpPr/>
              <p:nvPr/>
            </p:nvSpPr>
            <p:spPr>
              <a:xfrm>
                <a:off x="6227324" y="6027907"/>
                <a:ext cx="107739" cy="107739"/>
              </a:xfrm>
              <a:custGeom>
                <a:avLst/>
                <a:gdLst>
                  <a:gd name="connsiteX0" fmla="*/ 0 w 107739"/>
                  <a:gd name="connsiteY0" fmla="*/ 0 h 107739"/>
                  <a:gd name="connsiteX1" fmla="*/ 107739 w 107739"/>
                  <a:gd name="connsiteY1" fmla="*/ 0 h 107739"/>
                  <a:gd name="connsiteX2" fmla="*/ 107739 w 107739"/>
                  <a:gd name="connsiteY2" fmla="*/ 107739 h 107739"/>
                  <a:gd name="connsiteX3" fmla="*/ 0 w 107739"/>
                  <a:gd name="connsiteY3" fmla="*/ 107739 h 107739"/>
                </a:gdLst>
                <a:ahLst/>
                <a:cxnLst>
                  <a:cxn ang="0">
                    <a:pos x="connsiteX0" y="connsiteY0"/>
                  </a:cxn>
                  <a:cxn ang="0">
                    <a:pos x="connsiteX1" y="connsiteY1"/>
                  </a:cxn>
                  <a:cxn ang="0">
                    <a:pos x="connsiteX2" y="connsiteY2"/>
                  </a:cxn>
                  <a:cxn ang="0">
                    <a:pos x="connsiteX3" y="connsiteY3"/>
                  </a:cxn>
                </a:cxnLst>
                <a:rect l="l" t="t" r="r" b="b"/>
                <a:pathLst>
                  <a:path w="107739" h="107739">
                    <a:moveTo>
                      <a:pt x="0" y="0"/>
                    </a:moveTo>
                    <a:lnTo>
                      <a:pt x="107739" y="0"/>
                    </a:lnTo>
                    <a:lnTo>
                      <a:pt x="107739" y="107739"/>
                    </a:lnTo>
                    <a:lnTo>
                      <a:pt x="0" y="107739"/>
                    </a:lnTo>
                    <a:close/>
                  </a:path>
                </a:pathLst>
              </a:custGeom>
              <a:solidFill>
                <a:srgbClr val="0075C9"/>
              </a:solidFill>
              <a:ln w="535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CE5A6849-D48E-4963-A7BE-0F54907AAD04}"/>
                </a:ext>
              </a:extLst>
            </p:cNvPr>
            <p:cNvGrpSpPr/>
            <p:nvPr/>
          </p:nvGrpSpPr>
          <p:grpSpPr>
            <a:xfrm>
              <a:off x="16857002" y="3585155"/>
              <a:ext cx="518124" cy="591954"/>
              <a:chOff x="7126397" y="2687425"/>
              <a:chExt cx="518124" cy="591954"/>
            </a:xfrm>
          </p:grpSpPr>
          <p:pic>
            <p:nvPicPr>
              <p:cNvPr id="167" name="Graphic 166" descr="World">
                <a:extLst>
                  <a:ext uri="{FF2B5EF4-FFF2-40B4-BE49-F238E27FC236}">
                    <a16:creationId xmlns:a16="http://schemas.microsoft.com/office/drawing/2014/main" id="{002C7C3F-4211-418D-9DAE-A589441335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2276" y="2687425"/>
                <a:ext cx="432245" cy="432245"/>
              </a:xfrm>
              <a:prstGeom prst="rect">
                <a:avLst/>
              </a:prstGeom>
            </p:spPr>
          </p:pic>
          <p:grpSp>
            <p:nvGrpSpPr>
              <p:cNvPr id="168" name="Group 167">
                <a:extLst>
                  <a:ext uri="{FF2B5EF4-FFF2-40B4-BE49-F238E27FC236}">
                    <a16:creationId xmlns:a16="http://schemas.microsoft.com/office/drawing/2014/main" id="{E9899D33-B13E-45F3-B222-30EAC15A08B1}"/>
                  </a:ext>
                </a:extLst>
              </p:cNvPr>
              <p:cNvGrpSpPr/>
              <p:nvPr/>
            </p:nvGrpSpPr>
            <p:grpSpPr>
              <a:xfrm>
                <a:off x="7126397" y="2880909"/>
                <a:ext cx="398470" cy="398470"/>
                <a:chOff x="7508905" y="2960866"/>
                <a:chExt cx="455637" cy="455637"/>
              </a:xfrm>
            </p:grpSpPr>
            <p:sp>
              <p:nvSpPr>
                <p:cNvPr id="169" name="Freeform: Shape 168">
                  <a:extLst>
                    <a:ext uri="{FF2B5EF4-FFF2-40B4-BE49-F238E27FC236}">
                      <a16:creationId xmlns:a16="http://schemas.microsoft.com/office/drawing/2014/main" id="{D1183E16-0991-4D5E-A1E7-D40CEF38E3ED}"/>
                    </a:ext>
                  </a:extLst>
                </p:cNvPr>
                <p:cNvSpPr/>
                <p:nvPr/>
              </p:nvSpPr>
              <p:spPr>
                <a:xfrm>
                  <a:off x="7551264" y="3048189"/>
                  <a:ext cx="203693" cy="133252"/>
                </a:xfrm>
                <a:custGeom>
                  <a:avLst/>
                  <a:gdLst>
                    <a:gd name="connsiteX0" fmla="*/ 541833 w 541832"/>
                    <a:gd name="connsiteY0" fmla="*/ 0 h 354455"/>
                    <a:gd name="connsiteX1" fmla="*/ 273259 w 541832"/>
                    <a:gd name="connsiteY1" fmla="*/ 268574 h 354455"/>
                    <a:gd name="connsiteX2" fmla="*/ 179570 w 541832"/>
                    <a:gd name="connsiteY2" fmla="*/ 174886 h 354455"/>
                    <a:gd name="connsiteX3" fmla="*/ 0 w 541832"/>
                    <a:gd name="connsiteY3" fmla="*/ 354456 h 354455"/>
                  </a:gdLst>
                  <a:ahLst/>
                  <a:cxnLst>
                    <a:cxn ang="0">
                      <a:pos x="connsiteX0" y="connsiteY0"/>
                    </a:cxn>
                    <a:cxn ang="0">
                      <a:pos x="connsiteX1" y="connsiteY1"/>
                    </a:cxn>
                    <a:cxn ang="0">
                      <a:pos x="connsiteX2" y="connsiteY2"/>
                    </a:cxn>
                    <a:cxn ang="0">
                      <a:pos x="connsiteX3" y="connsiteY3"/>
                    </a:cxn>
                  </a:cxnLst>
                  <a:rect l="l" t="t" r="r" b="b"/>
                  <a:pathLst>
                    <a:path w="541832" h="354455">
                      <a:moveTo>
                        <a:pt x="541833" y="0"/>
                      </a:moveTo>
                      <a:lnTo>
                        <a:pt x="273259" y="268574"/>
                      </a:lnTo>
                      <a:lnTo>
                        <a:pt x="179570" y="174886"/>
                      </a:lnTo>
                      <a:lnTo>
                        <a:pt x="0" y="354456"/>
                      </a:lnTo>
                    </a:path>
                  </a:pathLst>
                </a:custGeom>
                <a:noFill/>
                <a:ln w="28575" cap="flat">
                  <a:solidFill>
                    <a:srgbClr val="0078D3"/>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7A04489-21F4-4B52-8A67-242C278AFA9D}"/>
                    </a:ext>
                  </a:extLst>
                </p:cNvPr>
                <p:cNvSpPr/>
                <p:nvPr/>
              </p:nvSpPr>
              <p:spPr>
                <a:xfrm>
                  <a:off x="7748446" y="3200407"/>
                  <a:ext cx="216096" cy="216096"/>
                </a:xfrm>
                <a:custGeom>
                  <a:avLst/>
                  <a:gdLst>
                    <a:gd name="connsiteX0" fmla="*/ 216097 w 216096"/>
                    <a:gd name="connsiteY0" fmla="*/ 185883 h 216096"/>
                    <a:gd name="connsiteX1" fmla="*/ 185883 w 216096"/>
                    <a:gd name="connsiteY1" fmla="*/ 216097 h 216096"/>
                    <a:gd name="connsiteX2" fmla="*/ 76106 w 216096"/>
                    <a:gd name="connsiteY2" fmla="*/ 106320 h 216096"/>
                    <a:gd name="connsiteX3" fmla="*/ 0 w 216096"/>
                    <a:gd name="connsiteY3" fmla="*/ 30250 h 216096"/>
                    <a:gd name="connsiteX4" fmla="*/ 30250 w 216096"/>
                    <a:gd name="connsiteY4" fmla="*/ 0 h 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96" h="216096">
                      <a:moveTo>
                        <a:pt x="216097" y="185883"/>
                      </a:moveTo>
                      <a:lnTo>
                        <a:pt x="185883" y="216097"/>
                      </a:lnTo>
                      <a:lnTo>
                        <a:pt x="76106" y="106320"/>
                      </a:lnTo>
                      <a:lnTo>
                        <a:pt x="0" y="30250"/>
                      </a:lnTo>
                      <a:lnTo>
                        <a:pt x="30250" y="0"/>
                      </a:ln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FDDDA84C-F984-46A1-9C42-6211A2D691EB}"/>
                    </a:ext>
                  </a:extLst>
                </p:cNvPr>
                <p:cNvSpPr/>
                <p:nvPr/>
              </p:nvSpPr>
              <p:spPr>
                <a:xfrm>
                  <a:off x="7508905" y="2960866"/>
                  <a:ext cx="313545" cy="313545"/>
                </a:xfrm>
                <a:custGeom>
                  <a:avLst/>
                  <a:gdLst>
                    <a:gd name="connsiteX0" fmla="*/ 156773 w 313545"/>
                    <a:gd name="connsiteY0" fmla="*/ 0 h 313545"/>
                    <a:gd name="connsiteX1" fmla="*/ 0 w 313545"/>
                    <a:gd name="connsiteY1" fmla="*/ 156773 h 313545"/>
                    <a:gd name="connsiteX2" fmla="*/ 156773 w 313545"/>
                    <a:gd name="connsiteY2" fmla="*/ 313545 h 313545"/>
                    <a:gd name="connsiteX3" fmla="*/ 313545 w 313545"/>
                    <a:gd name="connsiteY3" fmla="*/ 156773 h 313545"/>
                    <a:gd name="connsiteX4" fmla="*/ 156773 w 313545"/>
                    <a:gd name="connsiteY4" fmla="*/ 0 h 313545"/>
                    <a:gd name="connsiteX5" fmla="*/ 156773 w 313545"/>
                    <a:gd name="connsiteY5" fmla="*/ 270789 h 313545"/>
                    <a:gd name="connsiteX6" fmla="*/ 42756 w 313545"/>
                    <a:gd name="connsiteY6" fmla="*/ 156773 h 313545"/>
                    <a:gd name="connsiteX7" fmla="*/ 156773 w 313545"/>
                    <a:gd name="connsiteY7" fmla="*/ 42756 h 313545"/>
                    <a:gd name="connsiteX8" fmla="*/ 270789 w 313545"/>
                    <a:gd name="connsiteY8" fmla="*/ 156773 h 313545"/>
                    <a:gd name="connsiteX9" fmla="*/ 156773 w 313545"/>
                    <a:gd name="connsiteY9" fmla="*/ 270789 h 31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545" h="313545">
                      <a:moveTo>
                        <a:pt x="156773" y="0"/>
                      </a:moveTo>
                      <a:cubicBezTo>
                        <a:pt x="70191" y="0"/>
                        <a:pt x="0" y="70191"/>
                        <a:pt x="0" y="156773"/>
                      </a:cubicBezTo>
                      <a:cubicBezTo>
                        <a:pt x="0" y="243354"/>
                        <a:pt x="70191" y="313545"/>
                        <a:pt x="156773" y="313545"/>
                      </a:cubicBezTo>
                      <a:cubicBezTo>
                        <a:pt x="243354" y="313545"/>
                        <a:pt x="313545" y="243354"/>
                        <a:pt x="313545" y="156773"/>
                      </a:cubicBezTo>
                      <a:cubicBezTo>
                        <a:pt x="313545" y="70191"/>
                        <a:pt x="243354" y="0"/>
                        <a:pt x="156773" y="0"/>
                      </a:cubicBezTo>
                      <a:close/>
                      <a:moveTo>
                        <a:pt x="156773" y="270789"/>
                      </a:moveTo>
                      <a:cubicBezTo>
                        <a:pt x="93814" y="270789"/>
                        <a:pt x="42756" y="219731"/>
                        <a:pt x="42756" y="156773"/>
                      </a:cubicBezTo>
                      <a:cubicBezTo>
                        <a:pt x="42756" y="93814"/>
                        <a:pt x="93814" y="42756"/>
                        <a:pt x="156773" y="42756"/>
                      </a:cubicBezTo>
                      <a:cubicBezTo>
                        <a:pt x="219731" y="42756"/>
                        <a:pt x="270789" y="93814"/>
                        <a:pt x="270789" y="156773"/>
                      </a:cubicBezTo>
                      <a:cubicBezTo>
                        <a:pt x="270789" y="219731"/>
                        <a:pt x="219731" y="270789"/>
                        <a:pt x="156773" y="270789"/>
                      </a:cubicBezTo>
                      <a:close/>
                    </a:path>
                  </a:pathLst>
                </a:custGeom>
                <a:solidFill>
                  <a:schemeClr val="bg1"/>
                </a:solidFill>
                <a:ln w="349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72" name="Double Bracket 171">
              <a:extLst>
                <a:ext uri="{FF2B5EF4-FFF2-40B4-BE49-F238E27FC236}">
                  <a16:creationId xmlns:a16="http://schemas.microsoft.com/office/drawing/2014/main" id="{61F40CB6-062E-4401-A5F5-3E020AD92EEF}"/>
                </a:ext>
              </a:extLst>
            </p:cNvPr>
            <p:cNvSpPr/>
            <p:nvPr/>
          </p:nvSpPr>
          <p:spPr>
            <a:xfrm rot="5400000">
              <a:off x="17317951" y="1784092"/>
              <a:ext cx="389436" cy="389436"/>
            </a:xfrm>
            <a:prstGeom prst="bracketPair">
              <a:avLst/>
            </a:prstGeom>
            <a:noFill/>
            <a:ln w="22225" cap="flat" cmpd="sng" algn="ctr">
              <a:solidFill>
                <a:schemeClr val="tx2"/>
              </a:solidFill>
              <a:prstDash val="solid"/>
              <a:headEnd type="none"/>
              <a:tailEnd type="none"/>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nvGrpSpPr>
            <p:cNvPr id="173" name="Group 172">
              <a:extLst>
                <a:ext uri="{FF2B5EF4-FFF2-40B4-BE49-F238E27FC236}">
                  <a16:creationId xmlns:a16="http://schemas.microsoft.com/office/drawing/2014/main" id="{4D09BC1C-4363-424C-9C4D-9FC0445A822E}"/>
                </a:ext>
              </a:extLst>
            </p:cNvPr>
            <p:cNvGrpSpPr/>
            <p:nvPr/>
          </p:nvGrpSpPr>
          <p:grpSpPr>
            <a:xfrm>
              <a:off x="17399483" y="1858395"/>
              <a:ext cx="241638" cy="249123"/>
              <a:chOff x="1869743" y="8327384"/>
              <a:chExt cx="2749132" cy="2834290"/>
            </a:xfrm>
            <a:solidFill>
              <a:schemeClr val="accent2"/>
            </a:solidFill>
          </p:grpSpPr>
          <p:sp>
            <p:nvSpPr>
              <p:cNvPr id="174" name="Rectangle 173">
                <a:extLst>
                  <a:ext uri="{FF2B5EF4-FFF2-40B4-BE49-F238E27FC236}">
                    <a16:creationId xmlns:a16="http://schemas.microsoft.com/office/drawing/2014/main" id="{A3DDD88F-3333-4C0F-BD4C-903DF3BEA40F}"/>
                  </a:ext>
                </a:extLst>
              </p:cNvPr>
              <p:cNvSpPr/>
              <p:nvPr/>
            </p:nvSpPr>
            <p:spPr bwMode="auto">
              <a:xfrm>
                <a:off x="1869743" y="8327384"/>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8B177F4D-CDE5-48C2-BBE3-C29836A884E7}"/>
                  </a:ext>
                </a:extLst>
              </p:cNvPr>
              <p:cNvSpPr/>
              <p:nvPr/>
            </p:nvSpPr>
            <p:spPr bwMode="auto">
              <a:xfrm>
                <a:off x="1869743" y="9342988"/>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1FE6F0EB-C61A-430A-B3A2-3C63A3A247EC}"/>
                  </a:ext>
                </a:extLst>
              </p:cNvPr>
              <p:cNvSpPr/>
              <p:nvPr/>
            </p:nvSpPr>
            <p:spPr bwMode="auto">
              <a:xfrm>
                <a:off x="1869743" y="10358592"/>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CE7E975E-71F9-4DD9-9512-CDA7CD8FF464}"/>
                  </a:ext>
                </a:extLst>
              </p:cNvPr>
              <p:cNvSpPr/>
              <p:nvPr/>
            </p:nvSpPr>
            <p:spPr bwMode="auto">
              <a:xfrm>
                <a:off x="2831851" y="8808991"/>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875DEBF8-BF06-4F42-B9BA-583BEB8208C5}"/>
                  </a:ext>
                </a:extLst>
              </p:cNvPr>
              <p:cNvSpPr/>
              <p:nvPr/>
            </p:nvSpPr>
            <p:spPr bwMode="auto">
              <a:xfrm>
                <a:off x="2831851" y="982459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6B9F829-773A-4CB0-B477-7BD8D3D085EF}"/>
                  </a:ext>
                </a:extLst>
              </p:cNvPr>
              <p:cNvSpPr/>
              <p:nvPr/>
            </p:nvSpPr>
            <p:spPr bwMode="auto">
              <a:xfrm>
                <a:off x="3815793" y="9285935"/>
                <a:ext cx="803082" cy="80308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F9F03C94-52F7-4198-B378-356A044EDCDB}"/>
                </a:ext>
              </a:extLst>
            </p:cNvPr>
            <p:cNvGrpSpPr/>
            <p:nvPr/>
          </p:nvGrpSpPr>
          <p:grpSpPr>
            <a:xfrm>
              <a:off x="14529831" y="2021563"/>
              <a:ext cx="694645" cy="743072"/>
              <a:chOff x="7709224" y="1937091"/>
              <a:chExt cx="694645" cy="743072"/>
            </a:xfrm>
          </p:grpSpPr>
          <p:grpSp>
            <p:nvGrpSpPr>
              <p:cNvPr id="181" name="Group 180">
                <a:extLst>
                  <a:ext uri="{FF2B5EF4-FFF2-40B4-BE49-F238E27FC236}">
                    <a16:creationId xmlns:a16="http://schemas.microsoft.com/office/drawing/2014/main" id="{13A15A63-99F4-483C-8FDD-8FA3D0B28976}"/>
                  </a:ext>
                </a:extLst>
              </p:cNvPr>
              <p:cNvGrpSpPr/>
              <p:nvPr/>
            </p:nvGrpSpPr>
            <p:grpSpPr>
              <a:xfrm>
                <a:off x="7709224" y="1937091"/>
                <a:ext cx="694405" cy="694405"/>
                <a:chOff x="7709224" y="1937091"/>
                <a:chExt cx="694405" cy="694405"/>
              </a:xfrm>
            </p:grpSpPr>
            <p:grpSp>
              <p:nvGrpSpPr>
                <p:cNvPr id="190" name="Graphic 57" descr="Closed book">
                  <a:extLst>
                    <a:ext uri="{FF2B5EF4-FFF2-40B4-BE49-F238E27FC236}">
                      <a16:creationId xmlns:a16="http://schemas.microsoft.com/office/drawing/2014/main" id="{517A597C-94AD-472A-AFED-076948DA019A}"/>
                    </a:ext>
                  </a:extLst>
                </p:cNvPr>
                <p:cNvGrpSpPr/>
                <p:nvPr/>
              </p:nvGrpSpPr>
              <p:grpSpPr>
                <a:xfrm>
                  <a:off x="7709224" y="1937091"/>
                  <a:ext cx="694405" cy="694405"/>
                  <a:chOff x="7134064" y="4341748"/>
                  <a:chExt cx="484632" cy="484632"/>
                </a:xfrm>
                <a:solidFill>
                  <a:srgbClr val="000000"/>
                </a:solidFill>
              </p:grpSpPr>
              <p:sp>
                <p:nvSpPr>
                  <p:cNvPr id="192" name="Freeform: Shape 191">
                    <a:extLst>
                      <a:ext uri="{FF2B5EF4-FFF2-40B4-BE49-F238E27FC236}">
                        <a16:creationId xmlns:a16="http://schemas.microsoft.com/office/drawing/2014/main" id="{DCBA52C2-8036-4DC4-918C-6590729ADE7B}"/>
                      </a:ext>
                    </a:extLst>
                  </p:cNvPr>
                  <p:cNvSpPr/>
                  <p:nvPr/>
                </p:nvSpPr>
                <p:spPr>
                  <a:xfrm>
                    <a:off x="7235029" y="4383143"/>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B0067A3-9411-4311-9890-17F4361B4BBA}"/>
                      </a:ext>
                    </a:extLst>
                  </p:cNvPr>
                  <p:cNvSpPr/>
                  <p:nvPr/>
                </p:nvSpPr>
                <p:spPr>
                  <a:xfrm>
                    <a:off x="7285511" y="4382134"/>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grp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sp>
              <p:nvSpPr>
                <p:cNvPr id="191" name="Rectangle 190">
                  <a:extLst>
                    <a:ext uri="{FF2B5EF4-FFF2-40B4-BE49-F238E27FC236}">
                      <a16:creationId xmlns:a16="http://schemas.microsoft.com/office/drawing/2014/main" id="{4BD3C9FD-F6C3-43E1-A40B-1FCFFC47586B}"/>
                    </a:ext>
                  </a:extLst>
                </p:cNvPr>
                <p:cNvSpPr/>
                <p:nvPr/>
              </p:nvSpPr>
              <p:spPr bwMode="auto">
                <a:xfrm>
                  <a:off x="7853892" y="1997860"/>
                  <a:ext cx="377090" cy="57576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2" name="Graphic 57" descr="Closed book">
                <a:extLst>
                  <a:ext uri="{FF2B5EF4-FFF2-40B4-BE49-F238E27FC236}">
                    <a16:creationId xmlns:a16="http://schemas.microsoft.com/office/drawing/2014/main" id="{DDC16A1F-2D64-4B4D-AF59-45729BBA6145}"/>
                  </a:ext>
                </a:extLst>
              </p:cNvPr>
              <p:cNvGrpSpPr/>
              <p:nvPr/>
            </p:nvGrpSpPr>
            <p:grpSpPr>
              <a:xfrm>
                <a:off x="7902070" y="2036154"/>
                <a:ext cx="405076" cy="578671"/>
                <a:chOff x="6916858" y="4449475"/>
                <a:chExt cx="282706" cy="403860"/>
              </a:xfrm>
            </p:grpSpPr>
            <p:sp>
              <p:nvSpPr>
                <p:cNvPr id="188" name="Freeform: Shape 187">
                  <a:extLst>
                    <a:ext uri="{FF2B5EF4-FFF2-40B4-BE49-F238E27FC236}">
                      <a16:creationId xmlns:a16="http://schemas.microsoft.com/office/drawing/2014/main" id="{158FC872-B360-40E8-941E-5D9302EF4972}"/>
                    </a:ext>
                  </a:extLst>
                </p:cNvPr>
                <p:cNvSpPr/>
                <p:nvPr/>
              </p:nvSpPr>
              <p:spPr>
                <a:xfrm>
                  <a:off x="6916858" y="4450481"/>
                  <a:ext cx="30289" cy="402850"/>
                </a:xfrm>
                <a:custGeom>
                  <a:avLst/>
                  <a:gdLst>
                    <a:gd name="connsiteX0" fmla="*/ 0 w 30289"/>
                    <a:gd name="connsiteY0" fmla="*/ 0 h 402850"/>
                    <a:gd name="connsiteX1" fmla="*/ 30290 w 30289"/>
                    <a:gd name="connsiteY1" fmla="*/ 0 h 402850"/>
                    <a:gd name="connsiteX2" fmla="*/ 30290 w 30289"/>
                    <a:gd name="connsiteY2" fmla="*/ 402850 h 402850"/>
                    <a:gd name="connsiteX3" fmla="*/ 0 w 30289"/>
                    <a:gd name="connsiteY3" fmla="*/ 402850 h 402850"/>
                  </a:gdLst>
                  <a:ahLst/>
                  <a:cxnLst>
                    <a:cxn ang="0">
                      <a:pos x="connsiteX0" y="connsiteY0"/>
                    </a:cxn>
                    <a:cxn ang="0">
                      <a:pos x="connsiteX1" y="connsiteY1"/>
                    </a:cxn>
                    <a:cxn ang="0">
                      <a:pos x="connsiteX2" y="connsiteY2"/>
                    </a:cxn>
                    <a:cxn ang="0">
                      <a:pos x="connsiteX3" y="connsiteY3"/>
                    </a:cxn>
                  </a:cxnLst>
                  <a:rect l="l" t="t" r="r" b="b"/>
                  <a:pathLst>
                    <a:path w="30289" h="402850">
                      <a:moveTo>
                        <a:pt x="0" y="0"/>
                      </a:moveTo>
                      <a:lnTo>
                        <a:pt x="30290" y="0"/>
                      </a:lnTo>
                      <a:lnTo>
                        <a:pt x="30290" y="402850"/>
                      </a:lnTo>
                      <a:lnTo>
                        <a:pt x="0" y="402850"/>
                      </a:ln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7209707A-5A51-4052-B1ED-AE55C98E27F0}"/>
                    </a:ext>
                  </a:extLst>
                </p:cNvPr>
                <p:cNvSpPr/>
                <p:nvPr/>
              </p:nvSpPr>
              <p:spPr>
                <a:xfrm>
                  <a:off x="6967345" y="4449475"/>
                  <a:ext cx="232219" cy="403860"/>
                </a:xfrm>
                <a:custGeom>
                  <a:avLst/>
                  <a:gdLst>
                    <a:gd name="connsiteX0" fmla="*/ 186785 w 232219"/>
                    <a:gd name="connsiteY0" fmla="*/ 151448 h 403860"/>
                    <a:gd name="connsiteX1" fmla="*/ 45434 w 232219"/>
                    <a:gd name="connsiteY1" fmla="*/ 151448 h 403860"/>
                    <a:gd name="connsiteX2" fmla="*/ 45434 w 232219"/>
                    <a:gd name="connsiteY2" fmla="*/ 121158 h 403860"/>
                    <a:gd name="connsiteX3" fmla="*/ 186785 w 232219"/>
                    <a:gd name="connsiteY3" fmla="*/ 121158 h 403860"/>
                    <a:gd name="connsiteX4" fmla="*/ 186785 w 232219"/>
                    <a:gd name="connsiteY4" fmla="*/ 151448 h 403860"/>
                    <a:gd name="connsiteX5" fmla="*/ 156496 w 232219"/>
                    <a:gd name="connsiteY5" fmla="*/ 201930 h 403860"/>
                    <a:gd name="connsiteX6" fmla="*/ 78248 w 232219"/>
                    <a:gd name="connsiteY6" fmla="*/ 201930 h 403860"/>
                    <a:gd name="connsiteX7" fmla="*/ 78248 w 232219"/>
                    <a:gd name="connsiteY7" fmla="*/ 181737 h 403860"/>
                    <a:gd name="connsiteX8" fmla="*/ 156496 w 232219"/>
                    <a:gd name="connsiteY8" fmla="*/ 181737 h 403860"/>
                    <a:gd name="connsiteX9" fmla="*/ 156496 w 232219"/>
                    <a:gd name="connsiteY9" fmla="*/ 201930 h 403860"/>
                    <a:gd name="connsiteX10" fmla="*/ 212027 w 232219"/>
                    <a:gd name="connsiteY10" fmla="*/ 0 h 403860"/>
                    <a:gd name="connsiteX11" fmla="*/ 0 w 232219"/>
                    <a:gd name="connsiteY11" fmla="*/ 1010 h 403860"/>
                    <a:gd name="connsiteX12" fmla="*/ 0 w 232219"/>
                    <a:gd name="connsiteY12" fmla="*/ 403860 h 403860"/>
                    <a:gd name="connsiteX13" fmla="*/ 212027 w 232219"/>
                    <a:gd name="connsiteY13" fmla="*/ 403860 h 403860"/>
                    <a:gd name="connsiteX14" fmla="*/ 232220 w 232219"/>
                    <a:gd name="connsiteY14" fmla="*/ 383667 h 403860"/>
                    <a:gd name="connsiteX15" fmla="*/ 232220 w 232219"/>
                    <a:gd name="connsiteY15" fmla="*/ 20193 h 403860"/>
                    <a:gd name="connsiteX16" fmla="*/ 212027 w 232219"/>
                    <a:gd name="connsiteY16" fmla="*/ 0 h 40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219" h="403860">
                      <a:moveTo>
                        <a:pt x="186785" y="151448"/>
                      </a:moveTo>
                      <a:lnTo>
                        <a:pt x="45434" y="151448"/>
                      </a:lnTo>
                      <a:lnTo>
                        <a:pt x="45434" y="121158"/>
                      </a:lnTo>
                      <a:lnTo>
                        <a:pt x="186785" y="121158"/>
                      </a:lnTo>
                      <a:lnTo>
                        <a:pt x="186785" y="151448"/>
                      </a:lnTo>
                      <a:close/>
                      <a:moveTo>
                        <a:pt x="156496" y="201930"/>
                      </a:moveTo>
                      <a:lnTo>
                        <a:pt x="78248" y="201930"/>
                      </a:lnTo>
                      <a:lnTo>
                        <a:pt x="78248" y="181737"/>
                      </a:lnTo>
                      <a:lnTo>
                        <a:pt x="156496" y="181737"/>
                      </a:lnTo>
                      <a:lnTo>
                        <a:pt x="156496" y="201930"/>
                      </a:lnTo>
                      <a:close/>
                      <a:moveTo>
                        <a:pt x="212027" y="0"/>
                      </a:moveTo>
                      <a:lnTo>
                        <a:pt x="0" y="1010"/>
                      </a:lnTo>
                      <a:lnTo>
                        <a:pt x="0" y="403860"/>
                      </a:lnTo>
                      <a:lnTo>
                        <a:pt x="212027" y="403860"/>
                      </a:lnTo>
                      <a:cubicBezTo>
                        <a:pt x="223133" y="403860"/>
                        <a:pt x="232220" y="394773"/>
                        <a:pt x="232220" y="383667"/>
                      </a:cubicBezTo>
                      <a:lnTo>
                        <a:pt x="232220" y="20193"/>
                      </a:lnTo>
                      <a:cubicBezTo>
                        <a:pt x="232220" y="9087"/>
                        <a:pt x="223133" y="0"/>
                        <a:pt x="212027" y="0"/>
                      </a:cubicBezTo>
                      <a:close/>
                    </a:path>
                  </a:pathLst>
                </a:custGeom>
                <a:solidFill>
                  <a:srgbClr val="0078D3"/>
                </a:solidFill>
                <a:ln w="496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sp>
            <p:nvSpPr>
              <p:cNvPr id="183" name="Rectangle 182">
                <a:extLst>
                  <a:ext uri="{FF2B5EF4-FFF2-40B4-BE49-F238E27FC236}">
                    <a16:creationId xmlns:a16="http://schemas.microsoft.com/office/drawing/2014/main" id="{E0AE023F-141F-4E88-98B6-7DCC1E01E922}"/>
                  </a:ext>
                </a:extLst>
              </p:cNvPr>
              <p:cNvSpPr/>
              <p:nvPr/>
            </p:nvSpPr>
            <p:spPr bwMode="auto">
              <a:xfrm>
                <a:off x="8024241" y="2200795"/>
                <a:ext cx="219456" cy="5486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A7DF9BAF-CC2C-4520-B789-D2C9EB703765}"/>
                  </a:ext>
                </a:extLst>
              </p:cNvPr>
              <p:cNvSpPr/>
              <p:nvPr/>
            </p:nvSpPr>
            <p:spPr bwMode="auto">
              <a:xfrm>
                <a:off x="8190797" y="2467091"/>
                <a:ext cx="213072" cy="213072"/>
              </a:xfrm>
              <a:prstGeom prst="ellipse">
                <a:avLst/>
              </a:prstGeom>
              <a:solidFill>
                <a:srgbClr val="000000"/>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E6558423-A5B3-40F0-9681-6C4A7E8557AE}"/>
                  </a:ext>
                </a:extLst>
              </p:cNvPr>
              <p:cNvGrpSpPr/>
              <p:nvPr/>
            </p:nvGrpSpPr>
            <p:grpSpPr>
              <a:xfrm>
                <a:off x="8257344" y="2559770"/>
                <a:ext cx="99080" cy="55453"/>
                <a:chOff x="8666096" y="2225062"/>
                <a:chExt cx="156996" cy="87867"/>
              </a:xfrm>
              <a:solidFill>
                <a:srgbClr val="FFFFFF"/>
              </a:solidFill>
            </p:grpSpPr>
            <p:sp>
              <p:nvSpPr>
                <p:cNvPr id="186" name="Freeform: Shape 185">
                  <a:extLst>
                    <a:ext uri="{FF2B5EF4-FFF2-40B4-BE49-F238E27FC236}">
                      <a16:creationId xmlns:a16="http://schemas.microsoft.com/office/drawing/2014/main" id="{E9619C30-0496-406A-81C2-9C09310EB972}"/>
                    </a:ext>
                  </a:extLst>
                </p:cNvPr>
                <p:cNvSpPr/>
                <p:nvPr/>
              </p:nvSpPr>
              <p:spPr>
                <a:xfrm rot="13500000">
                  <a:off x="8732248" y="2168938"/>
                  <a:ext cx="27717" cy="153970"/>
                </a:xfrm>
                <a:custGeom>
                  <a:avLst/>
                  <a:gdLst>
                    <a:gd name="connsiteX0" fmla="*/ 0 w 27717"/>
                    <a:gd name="connsiteY0" fmla="*/ 0 h 153970"/>
                    <a:gd name="connsiteX1" fmla="*/ 27717 w 27717"/>
                    <a:gd name="connsiteY1" fmla="*/ 0 h 153970"/>
                    <a:gd name="connsiteX2" fmla="*/ 27717 w 27717"/>
                    <a:gd name="connsiteY2" fmla="*/ 153970 h 153970"/>
                    <a:gd name="connsiteX3" fmla="*/ 0 w 27717"/>
                    <a:gd name="connsiteY3" fmla="*/ 153970 h 153970"/>
                  </a:gdLst>
                  <a:ahLst/>
                  <a:cxnLst>
                    <a:cxn ang="0">
                      <a:pos x="connsiteX0" y="connsiteY0"/>
                    </a:cxn>
                    <a:cxn ang="0">
                      <a:pos x="connsiteX1" y="connsiteY1"/>
                    </a:cxn>
                    <a:cxn ang="0">
                      <a:pos x="connsiteX2" y="connsiteY2"/>
                    </a:cxn>
                    <a:cxn ang="0">
                      <a:pos x="connsiteX3" y="connsiteY3"/>
                    </a:cxn>
                  </a:cxnLst>
                  <a:rect l="l" t="t" r="r" b="b"/>
                  <a:pathLst>
                    <a:path w="27717" h="153970">
                      <a:moveTo>
                        <a:pt x="0" y="0"/>
                      </a:moveTo>
                      <a:lnTo>
                        <a:pt x="27717" y="0"/>
                      </a:lnTo>
                      <a:lnTo>
                        <a:pt x="27717" y="153970"/>
                      </a:lnTo>
                      <a:lnTo>
                        <a:pt x="0" y="153970"/>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09FDDC5E-378D-4007-93DB-2AA88B1D6B61}"/>
                    </a:ext>
                  </a:extLst>
                </p:cNvPr>
                <p:cNvSpPr/>
                <p:nvPr/>
              </p:nvSpPr>
              <p:spPr>
                <a:xfrm rot="8100000">
                  <a:off x="8666096" y="2225062"/>
                  <a:ext cx="27717" cy="87867"/>
                </a:xfrm>
                <a:custGeom>
                  <a:avLst/>
                  <a:gdLst>
                    <a:gd name="connsiteX0" fmla="*/ 0 w 27717"/>
                    <a:gd name="connsiteY0" fmla="*/ 0 h 87867"/>
                    <a:gd name="connsiteX1" fmla="*/ 27717 w 27717"/>
                    <a:gd name="connsiteY1" fmla="*/ 0 h 87867"/>
                    <a:gd name="connsiteX2" fmla="*/ 27717 w 27717"/>
                    <a:gd name="connsiteY2" fmla="*/ 87867 h 87867"/>
                    <a:gd name="connsiteX3" fmla="*/ 0 w 27717"/>
                    <a:gd name="connsiteY3" fmla="*/ 87867 h 87867"/>
                  </a:gdLst>
                  <a:ahLst/>
                  <a:cxnLst>
                    <a:cxn ang="0">
                      <a:pos x="connsiteX0" y="connsiteY0"/>
                    </a:cxn>
                    <a:cxn ang="0">
                      <a:pos x="connsiteX1" y="connsiteY1"/>
                    </a:cxn>
                    <a:cxn ang="0">
                      <a:pos x="connsiteX2" y="connsiteY2"/>
                    </a:cxn>
                    <a:cxn ang="0">
                      <a:pos x="connsiteX3" y="connsiteY3"/>
                    </a:cxn>
                  </a:cxnLst>
                  <a:rect l="l" t="t" r="r" b="b"/>
                  <a:pathLst>
                    <a:path w="27717" h="87867">
                      <a:moveTo>
                        <a:pt x="0" y="0"/>
                      </a:moveTo>
                      <a:lnTo>
                        <a:pt x="27717" y="0"/>
                      </a:lnTo>
                      <a:lnTo>
                        <a:pt x="27717" y="87867"/>
                      </a:lnTo>
                      <a:lnTo>
                        <a:pt x="0" y="87867"/>
                      </a:lnTo>
                      <a:close/>
                    </a:path>
                  </a:pathLst>
                </a:custGeom>
                <a:grpFill/>
                <a:ln w="476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41506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541894" y="280671"/>
            <a:ext cx="11306469" cy="800219"/>
          </a:xfrm>
        </p:spPr>
        <p:txBody>
          <a:bodyPr/>
          <a:lstStyle/>
          <a:p>
            <a:r>
              <a:rPr lang="en-GB" sz="3600" dirty="0"/>
              <a:t>Azure landing zones—</a:t>
            </a:r>
            <a:br>
              <a:rPr lang="en-GB" sz="3600"/>
            </a:br>
            <a:r>
              <a:rPr lang="en-GB" sz="2800" dirty="0">
                <a:solidFill>
                  <a:srgbClr val="0078D3"/>
                </a:solidFill>
                <a:latin typeface="Segoe UI Semilight" panose="020B0402040204020203" pitchFamily="34" charset="0"/>
                <a:cs typeface="Segoe UI Semilight" panose="020B0402040204020203" pitchFamily="34" charset="0"/>
              </a:rPr>
              <a:t>D</a:t>
            </a:r>
            <a:r>
              <a:rPr lang="en-GB" sz="2800">
                <a:solidFill>
                  <a:srgbClr val="0078D3"/>
                </a:solidFill>
                <a:latin typeface="Segoe UI Semilight" panose="020B0402040204020203" pitchFamily="34" charset="0"/>
                <a:cs typeface="Segoe UI Semilight" panose="020B0402040204020203" pitchFamily="34" charset="0"/>
              </a:rPr>
              <a:t>eployment </a:t>
            </a:r>
            <a:r>
              <a:rPr lang="en-GB" sz="2800" dirty="0">
                <a:solidFill>
                  <a:srgbClr val="0078D3"/>
                </a:solidFill>
                <a:latin typeface="Segoe UI Semilight" panose="020B0402040204020203" pitchFamily="34" charset="0"/>
                <a:cs typeface="Segoe UI Semilight" panose="020B0402040204020203" pitchFamily="34" charset="0"/>
              </a:rPr>
              <a:t>options </a:t>
            </a:r>
            <a:r>
              <a:rPr lang="en-GB" sz="2800" dirty="0">
                <a:solidFill>
                  <a:schemeClr val="tx1"/>
                </a:solidFill>
                <a:latin typeface="Segoe UI Semilight" panose="020B0402040204020203" pitchFamily="34" charset="0"/>
                <a:cs typeface="Segoe UI Semilight" panose="020B0402040204020203" pitchFamily="34" charset="0"/>
              </a:rPr>
              <a:t>summary</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612" y="1313025"/>
            <a:ext cx="9384447" cy="1443857"/>
          </a:xfrm>
        </p:spPr>
        <p:txBody>
          <a:bodyPr/>
          <a:lstStyle/>
          <a:p>
            <a:pPr marL="0" indent="0">
              <a:lnSpc>
                <a:spcPct val="100000"/>
              </a:lnSpc>
              <a:spcAft>
                <a:spcPts val="600"/>
              </a:spcAft>
              <a:buNone/>
            </a:pPr>
            <a:r>
              <a:rPr lang="en-US" sz="2000">
                <a:solidFill>
                  <a:schemeClr val="tx2"/>
                </a:solidFill>
                <a:latin typeface="+mj-lt"/>
              </a:rPr>
              <a:t>Azure landing zone accelerator (default option)</a:t>
            </a:r>
          </a:p>
          <a:p>
            <a:pPr marL="573088" lvl="1" indent="-342900">
              <a:spcAft>
                <a:spcPts val="600"/>
              </a:spcAft>
              <a:buClr>
                <a:srgbClr val="000000"/>
              </a:buClr>
              <a:buFont typeface="Wingdings" panose="05000000000000000000" pitchFamily="2" charset="2"/>
              <a:buChar char="§"/>
            </a:pPr>
            <a:r>
              <a:rPr lang="en-US" dirty="0">
                <a:solidFill>
                  <a:schemeClr val="accent4"/>
                </a:solidFill>
              </a:rPr>
              <a:t>Fastest path</a:t>
            </a:r>
            <a:r>
              <a:rPr lang="en-US"/>
              <a:t> to the target architecture</a:t>
            </a:r>
            <a:endParaRPr lang="en-US" dirty="0"/>
          </a:p>
          <a:p>
            <a:pPr marL="573088" lvl="1" indent="-342900">
              <a:spcAft>
                <a:spcPts val="600"/>
              </a:spcAft>
              <a:buClr>
                <a:srgbClr val="000000"/>
              </a:buClr>
              <a:buFont typeface="Wingdings" panose="05000000000000000000" pitchFamily="2" charset="2"/>
              <a:buChar char="§"/>
            </a:pPr>
            <a:r>
              <a:rPr lang="en-US"/>
              <a:t>Implements </a:t>
            </a:r>
            <a:r>
              <a:rPr lang="en-US" dirty="0">
                <a:solidFill>
                  <a:schemeClr val="accent4"/>
                </a:solidFill>
              </a:rPr>
              <a:t>environmental</a:t>
            </a:r>
            <a:r>
              <a:rPr lang="en-US"/>
              <a:t> </a:t>
            </a:r>
            <a:r>
              <a:rPr lang="en-US" dirty="0">
                <a:solidFill>
                  <a:schemeClr val="accent4"/>
                </a:solidFill>
              </a:rPr>
              <a:t>design</a:t>
            </a:r>
            <a:r>
              <a:rPr lang="en-US"/>
              <a:t> </a:t>
            </a:r>
            <a:r>
              <a:rPr lang="en-US" dirty="0">
                <a:solidFill>
                  <a:schemeClr val="accent4"/>
                </a:solidFill>
              </a:rPr>
              <a:t>practices</a:t>
            </a:r>
          </a:p>
          <a:p>
            <a:pPr marL="573088" lvl="1" indent="-342900">
              <a:spcAft>
                <a:spcPts val="600"/>
              </a:spcAft>
              <a:buClr>
                <a:srgbClr val="000000"/>
              </a:buClr>
              <a:buFont typeface="Wingdings" panose="05000000000000000000" pitchFamily="2" charset="2"/>
              <a:buChar char="§"/>
            </a:pPr>
            <a:r>
              <a:rPr lang="en-US"/>
              <a:t>Implements </a:t>
            </a:r>
            <a:r>
              <a:rPr lang="en-US" dirty="0">
                <a:solidFill>
                  <a:schemeClr val="accent4"/>
                </a:solidFill>
              </a:rPr>
              <a:t>opinionated</a:t>
            </a:r>
            <a:r>
              <a:rPr lang="en-US"/>
              <a:t> </a:t>
            </a:r>
            <a:r>
              <a:rPr lang="en-US" dirty="0">
                <a:solidFill>
                  <a:schemeClr val="accent4"/>
                </a:solidFill>
              </a:rPr>
              <a:t>compliance</a:t>
            </a:r>
            <a:r>
              <a:rPr lang="en-US"/>
              <a:t> </a:t>
            </a:r>
            <a:r>
              <a:rPr lang="en-US" dirty="0">
                <a:solidFill>
                  <a:schemeClr val="accent4"/>
                </a:solidFill>
              </a:rPr>
              <a:t>design</a:t>
            </a:r>
            <a:r>
              <a:rPr lang="en-US"/>
              <a:t> </a:t>
            </a:r>
            <a:r>
              <a:rPr lang="en-US" dirty="0">
                <a:solidFill>
                  <a:schemeClr val="accent4"/>
                </a:solidFill>
              </a:rPr>
              <a:t>best</a:t>
            </a:r>
            <a:r>
              <a:rPr lang="en-US"/>
              <a:t> </a:t>
            </a:r>
            <a:r>
              <a:rPr lang="en-US" dirty="0">
                <a:solidFill>
                  <a:schemeClr val="accent4"/>
                </a:solidFill>
              </a:rPr>
              <a:t>practices</a:t>
            </a:r>
          </a:p>
        </p:txBody>
      </p:sp>
      <p:sp>
        <p:nvSpPr>
          <p:cNvPr id="4" name="TextBox 3">
            <a:extLst>
              <a:ext uri="{FF2B5EF4-FFF2-40B4-BE49-F238E27FC236}">
                <a16:creationId xmlns:a16="http://schemas.microsoft.com/office/drawing/2014/main" id="{75F4F9EB-5A47-4042-B6A2-AA0F710433EE}"/>
              </a:ext>
            </a:extLst>
          </p:cNvPr>
          <p:cNvSpPr txBox="1"/>
          <p:nvPr/>
        </p:nvSpPr>
        <p:spPr>
          <a:xfrm>
            <a:off x="455995" y="2983281"/>
            <a:ext cx="11526455" cy="307777"/>
          </a:xfrm>
          <a:prstGeom prst="rect">
            <a:avLst/>
          </a:prstGeom>
        </p:spPr>
        <p:txBody>
          <a:bodyPr vert="horz" wrap="square" lIns="0" tIns="0" rIns="0" bIns="0" rtlCol="0">
            <a:spAutoFit/>
          </a:bodyPr>
          <a:lstStyle>
            <a:lvl1pPr marR="0" indent="0" defTabSz="914367" fontAlgn="auto">
              <a:lnSpc>
                <a:spcPct val="100000"/>
              </a:lnSpc>
              <a:spcBef>
                <a:spcPts val="0"/>
              </a:spcBef>
              <a:spcAft>
                <a:spcPts val="600"/>
              </a:spcAft>
              <a:buClrTx/>
              <a:buSzPct val="90000"/>
              <a:buFont typeface="Arial" panose="020B0604020202020204" pitchFamily="34" charset="0"/>
              <a:buNone/>
              <a:tabLst/>
              <a:defRPr lang="en-US" sz="2000" spc="0" baseline="0" dirty="0">
                <a:solidFill>
                  <a:schemeClr val="tx2"/>
                </a:solidFill>
                <a:latin typeface="+mj-lt"/>
              </a:defRPr>
            </a:lvl1pPr>
            <a:lvl2pPr marL="461963" marR="0" lvl="1" indent="-231775" defTabSz="914367" fontAlgn="auto">
              <a:lnSpc>
                <a:spcPct val="100000"/>
              </a:lnSpc>
              <a:spcBef>
                <a:spcPts val="0"/>
              </a:spcBef>
              <a:spcAft>
                <a:spcPts val="600"/>
              </a:spcAft>
              <a:buClrTx/>
              <a:buSzPct val="90000"/>
              <a:buFont typeface="Arial" panose="020B0604020202020204" pitchFamily="34" charset="0"/>
              <a:buChar char="•"/>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GB" dirty="0">
                <a:solidFill>
                  <a:schemeClr val="tx1"/>
                </a:solidFill>
              </a:rPr>
              <a:t>Alternative approaches for customization</a:t>
            </a:r>
          </a:p>
        </p:txBody>
      </p:sp>
      <p:sp>
        <p:nvSpPr>
          <p:cNvPr id="13" name="Rectangle 12">
            <a:extLst>
              <a:ext uri="{FF2B5EF4-FFF2-40B4-BE49-F238E27FC236}">
                <a16:creationId xmlns:a16="http://schemas.microsoft.com/office/drawing/2014/main" id="{7EC975DD-FA28-40D3-90E0-59B945600B1F}"/>
              </a:ext>
            </a:extLst>
          </p:cNvPr>
          <p:cNvSpPr/>
          <p:nvPr/>
        </p:nvSpPr>
        <p:spPr bwMode="auto">
          <a:xfrm>
            <a:off x="455612"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latin typeface="+mj-lt"/>
                <a:ea typeface="Segoe UI" pitchFamily="34" charset="0"/>
                <a:cs typeface="Segoe UI" pitchFamily="34" charset="0"/>
              </a:rPr>
              <a:t>Partner landing zones</a:t>
            </a:r>
          </a:p>
        </p:txBody>
      </p:sp>
      <p:sp>
        <p:nvSpPr>
          <p:cNvPr id="14" name="Rectangle 13">
            <a:extLst>
              <a:ext uri="{FF2B5EF4-FFF2-40B4-BE49-F238E27FC236}">
                <a16:creationId xmlns:a16="http://schemas.microsoft.com/office/drawing/2014/main" id="{A30A9B29-8A4A-4DCF-AC3D-706DF7574B1B}"/>
              </a:ext>
            </a:extLst>
          </p:cNvPr>
          <p:cNvSpPr/>
          <p:nvPr/>
        </p:nvSpPr>
        <p:spPr bwMode="auto">
          <a:xfrm>
            <a:off x="455612"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Created and customized by your implementation partner</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or managed service partner</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Customized to your operations </a:t>
            </a:r>
            <a:r>
              <a:rPr lang="en-US" sz="1400" dirty="0">
                <a:solidFill>
                  <a:schemeClr val="tx1"/>
                </a:solidFill>
                <a:ea typeface="Segoe UI" pitchFamily="34" charset="0"/>
                <a:cs typeface="Segoe UI" pitchFamily="34" charset="0"/>
              </a:rPr>
              <a:t>and </a:t>
            </a:r>
            <a:r>
              <a:rPr lang="en-US" sz="1400">
                <a:solidFill>
                  <a:schemeClr val="tx1"/>
                </a:solidFill>
                <a:ea typeface="Segoe UI" pitchFamily="34" charset="0"/>
                <a:cs typeface="Segoe UI" pitchFamily="34" charset="0"/>
              </a:rPr>
              <a:t>adoption plans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dirty="0">
                <a:solidFill>
                  <a:schemeClr val="tx1"/>
                </a:solidFill>
                <a:ea typeface="Segoe UI" pitchFamily="34" charset="0"/>
                <a:cs typeface="Segoe UI" pitchFamily="34" charset="0"/>
              </a:rPr>
              <a:t>Evaluated</a:t>
            </a:r>
            <a:r>
              <a:rPr lang="en-US" sz="1400">
                <a:solidFill>
                  <a:schemeClr val="tx1"/>
                </a:solidFill>
                <a:ea typeface="Segoe UI" pitchFamily="34" charset="0"/>
                <a:cs typeface="Segoe UI" pitchFamily="34" charset="0"/>
              </a:rPr>
              <a:t> against the conceptual architecture</a:t>
            </a:r>
            <a:endParaRPr lang="en-US" sz="1400"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5A8FC19-EDD6-4EDF-A3DD-CB8DF063C804}"/>
              </a:ext>
            </a:extLst>
          </p:cNvPr>
          <p:cNvSpPr/>
          <p:nvPr/>
        </p:nvSpPr>
        <p:spPr bwMode="auto">
          <a:xfrm>
            <a:off x="3360489"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latin typeface="+mj-lt"/>
                <a:ea typeface="Segoe UI" pitchFamily="34" charset="0"/>
                <a:cs typeface="Segoe UI" pitchFamily="34" charset="0"/>
              </a:rPr>
              <a:t>Start small </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16" name="Rectangle 15">
            <a:extLst>
              <a:ext uri="{FF2B5EF4-FFF2-40B4-BE49-F238E27FC236}">
                <a16:creationId xmlns:a16="http://schemas.microsoft.com/office/drawing/2014/main" id="{44D0B560-4E7D-4400-B02F-25BD8C8301BB}"/>
              </a:ext>
            </a:extLst>
          </p:cNvPr>
          <p:cNvSpPr/>
          <p:nvPr/>
        </p:nvSpPr>
        <p:spPr bwMode="auto">
          <a:xfrm>
            <a:off x="3360489"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Rapidly deploy environment design areas, but defer compliance design areas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Accelerates </a:t>
            </a:r>
            <a:r>
              <a:rPr lang="en-US" sz="1400" dirty="0">
                <a:solidFill>
                  <a:schemeClr val="tx1"/>
                </a:solidFill>
                <a:ea typeface="Segoe UI" pitchFamily="34" charset="0"/>
                <a:cs typeface="Segoe UI" pitchFamily="34" charset="0"/>
              </a:rPr>
              <a:t>low-risk </a:t>
            </a:r>
            <a:r>
              <a:rPr lang="en-US" sz="1400">
                <a:solidFill>
                  <a:schemeClr val="tx1"/>
                </a:solidFill>
                <a:ea typeface="Segoe UI" pitchFamily="34" charset="0"/>
                <a:cs typeface="Segoe UI" pitchFamily="34" charset="0"/>
              </a:rPr>
              <a:t>deployments, but increases time to compliance</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Ideal for central IT </a:t>
            </a:r>
            <a:r>
              <a:rPr lang="en-US" sz="1400" dirty="0">
                <a:solidFill>
                  <a:schemeClr val="tx1"/>
                </a:solidFill>
                <a:ea typeface="Segoe UI" pitchFamily="34" charset="0"/>
                <a:cs typeface="Segoe UI" pitchFamily="34" charset="0"/>
              </a:rPr>
              <a:t>and centralized </a:t>
            </a:r>
            <a:r>
              <a:rPr lang="en-US" sz="1400">
                <a:solidFill>
                  <a:schemeClr val="tx1"/>
                </a:solidFill>
                <a:ea typeface="Segoe UI" pitchFamily="34" charset="0"/>
                <a:cs typeface="Segoe UI" pitchFamily="34" charset="0"/>
              </a:rPr>
              <a:t>operations</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with controlled adoption flows</a:t>
            </a:r>
            <a:endParaRPr lang="en-US" sz="1400" dirty="0">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F7F3C75F-D881-48FC-8AB3-3FC86BBFC903}"/>
              </a:ext>
            </a:extLst>
          </p:cNvPr>
          <p:cNvSpPr/>
          <p:nvPr/>
        </p:nvSpPr>
        <p:spPr bwMode="auto">
          <a:xfrm>
            <a:off x="6265366"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Enterprise-scale</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18" name="Rectangle 17">
            <a:extLst>
              <a:ext uri="{FF2B5EF4-FFF2-40B4-BE49-F238E27FC236}">
                <a16:creationId xmlns:a16="http://schemas.microsoft.com/office/drawing/2014/main" id="{BA725A89-9057-432A-9D67-69CF1A88E7B7}"/>
              </a:ext>
            </a:extLst>
          </p:cNvPr>
          <p:cNvSpPr/>
          <p:nvPr/>
        </p:nvSpPr>
        <p:spPr bwMode="auto">
          <a:xfrm>
            <a:off x="6265366"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Rapidly deploy environment design areas, but defer compliance design areas</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Accelerates </a:t>
            </a:r>
            <a:r>
              <a:rPr lang="en-US" sz="1400" dirty="0">
                <a:solidFill>
                  <a:schemeClr val="tx1"/>
                </a:solidFill>
                <a:ea typeface="Segoe UI" pitchFamily="34" charset="0"/>
                <a:cs typeface="Segoe UI" pitchFamily="34" charset="0"/>
              </a:rPr>
              <a:t>low-risk </a:t>
            </a:r>
            <a:r>
              <a:rPr lang="en-US" sz="1400">
                <a:solidFill>
                  <a:schemeClr val="tx1"/>
                </a:solidFill>
                <a:ea typeface="Segoe UI" pitchFamily="34" charset="0"/>
                <a:cs typeface="Segoe UI" pitchFamily="34" charset="0"/>
              </a:rPr>
              <a:t>deployments, but increases time to compliance</a:t>
            </a:r>
            <a:endParaRPr lang="en-US" sz="1400" dirty="0">
              <a:solidFill>
                <a:schemeClr val="tx1"/>
              </a:solidFill>
              <a:ea typeface="Segoe UI" pitchFamily="34" charset="0"/>
              <a:cs typeface="Segoe UI" pitchFamily="34" charset="0"/>
            </a:endParaRPr>
          </a:p>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Ideal for central IT </a:t>
            </a:r>
            <a:r>
              <a:rPr lang="en-US" sz="1400" dirty="0">
                <a:solidFill>
                  <a:schemeClr val="tx1"/>
                </a:solidFill>
                <a:ea typeface="Segoe UI" pitchFamily="34" charset="0"/>
                <a:cs typeface="Segoe UI" pitchFamily="34" charset="0"/>
              </a:rPr>
              <a:t>and centralized </a:t>
            </a:r>
            <a:r>
              <a:rPr lang="en-US" sz="1400">
                <a:solidFill>
                  <a:schemeClr val="tx1"/>
                </a:solidFill>
                <a:ea typeface="Segoe UI" pitchFamily="34" charset="0"/>
                <a:cs typeface="Segoe UI" pitchFamily="34" charset="0"/>
              </a:rPr>
              <a:t>operations</a:t>
            </a:r>
            <a:r>
              <a:rPr lang="en-US" sz="1400" dirty="0">
                <a:solidFill>
                  <a:schemeClr val="tx1"/>
                </a:solidFill>
                <a:ea typeface="Segoe UI" pitchFamily="34" charset="0"/>
                <a:cs typeface="Segoe UI" pitchFamily="34" charset="0"/>
              </a:rPr>
              <a:t>,</a:t>
            </a:r>
            <a:r>
              <a:rPr lang="en-US" sz="1400">
                <a:solidFill>
                  <a:schemeClr val="tx1"/>
                </a:solidFill>
                <a:ea typeface="Segoe UI" pitchFamily="34" charset="0"/>
                <a:cs typeface="Segoe UI" pitchFamily="34" charset="0"/>
              </a:rPr>
              <a:t> with controlled adoption flows</a:t>
            </a:r>
            <a:endParaRPr lang="en-US" sz="14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78EA199-4F97-49C6-BDE0-955DD1B79FBD}"/>
              </a:ext>
            </a:extLst>
          </p:cNvPr>
          <p:cNvSpPr/>
          <p:nvPr/>
        </p:nvSpPr>
        <p:spPr bwMode="auto">
          <a:xfrm>
            <a:off x="9170243"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Third</a:t>
            </a:r>
            <a:r>
              <a:rPr lang="en-US" sz="2000">
                <a:gradFill>
                  <a:gsLst>
                    <a:gs pos="0">
                      <a:srgbClr val="FFFFFF"/>
                    </a:gs>
                    <a:gs pos="100000">
                      <a:srgbClr val="FFFFFF"/>
                    </a:gs>
                  </a:gsLst>
                  <a:lin ang="5400000" scaled="0"/>
                </a:gradFill>
                <a:latin typeface="+mj-lt"/>
                <a:ea typeface="Segoe UI" pitchFamily="34" charset="0"/>
                <a:cs typeface="Segoe UI" pitchFamily="34" charset="0"/>
              </a:rPr>
              <a:t> party </a:t>
            </a:r>
            <a:br>
              <a:rPr lang="en-US" sz="2000">
                <a:gradFill>
                  <a:gsLst>
                    <a:gs pos="0">
                      <a:srgbClr val="FFFFFF"/>
                    </a:gs>
                    <a:gs pos="100000">
                      <a:srgbClr val="FFFFFF"/>
                    </a:gs>
                  </a:gsLst>
                  <a:lin ang="5400000" scaled="0"/>
                </a:gradFill>
                <a:latin typeface="+mj-lt"/>
                <a:ea typeface="Segoe UI" pitchFamily="34" charset="0"/>
                <a:cs typeface="Segoe UI" pitchFamily="34" charset="0"/>
              </a:rPr>
            </a:br>
            <a:r>
              <a:rPr lang="en-US" sz="2000">
                <a:gradFill>
                  <a:gsLst>
                    <a:gs pos="0">
                      <a:srgbClr val="FFFFFF"/>
                    </a:gs>
                    <a:gs pos="100000">
                      <a:srgbClr val="FFFFFF"/>
                    </a:gs>
                  </a:gsLst>
                  <a:lin ang="5400000" scaled="0"/>
                </a:gradFill>
                <a:latin typeface="+mj-lt"/>
                <a:ea typeface="Segoe UI" pitchFamily="34" charset="0"/>
                <a:cs typeface="Segoe UI" pitchFamily="34" charset="0"/>
              </a:rPr>
              <a:t>landing zones</a:t>
            </a:r>
          </a:p>
        </p:txBody>
      </p:sp>
      <p:sp>
        <p:nvSpPr>
          <p:cNvPr id="20" name="Rectangle 19">
            <a:extLst>
              <a:ext uri="{FF2B5EF4-FFF2-40B4-BE49-F238E27FC236}">
                <a16:creationId xmlns:a16="http://schemas.microsoft.com/office/drawing/2014/main" id="{EA404DE9-6631-4ED0-8684-21A5354FB746}"/>
              </a:ext>
            </a:extLst>
          </p:cNvPr>
          <p:cNvSpPr/>
          <p:nvPr/>
        </p:nvSpPr>
        <p:spPr bwMode="auto">
          <a:xfrm>
            <a:off x="9170243" y="4261211"/>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85750" defTabSz="932472" fontAlgn="base">
              <a:spcBef>
                <a:spcPct val="0"/>
              </a:spcBef>
              <a:spcAft>
                <a:spcPts val="600"/>
              </a:spcAft>
              <a:buFont typeface="Wingdings" panose="05000000000000000000" pitchFamily="2" charset="2"/>
              <a:buChar char="§"/>
            </a:pPr>
            <a:r>
              <a:rPr lang="en-US" sz="1400">
                <a:solidFill>
                  <a:schemeClr val="tx1"/>
                </a:solidFill>
                <a:ea typeface="Segoe UI" pitchFamily="34" charset="0"/>
                <a:cs typeface="Segoe UI" pitchFamily="34" charset="0"/>
              </a:rPr>
              <a:t>Start small and </a:t>
            </a:r>
            <a:r>
              <a:rPr lang="en-US" sz="1400" dirty="0">
                <a:solidFill>
                  <a:schemeClr val="tx1"/>
                </a:solidFill>
                <a:ea typeface="Segoe UI" pitchFamily="34" charset="0"/>
                <a:cs typeface="Segoe UI" pitchFamily="34" charset="0"/>
              </a:rPr>
              <a:t>enterprise-scale Azure landing zone approaches </a:t>
            </a:r>
            <a:r>
              <a:rPr lang="en-US" sz="1400">
                <a:solidFill>
                  <a:schemeClr val="tx1"/>
                </a:solidFill>
                <a:ea typeface="Segoe UI" pitchFamily="34" charset="0"/>
                <a:cs typeface="Segoe UI" pitchFamily="34" charset="0"/>
              </a:rPr>
              <a:t>are available for </a:t>
            </a:r>
            <a:r>
              <a:rPr lang="en-US" sz="1400" dirty="0">
                <a:solidFill>
                  <a:schemeClr val="tx1"/>
                </a:solidFill>
                <a:ea typeface="Segoe UI" pitchFamily="34" charset="0"/>
                <a:cs typeface="Segoe UI" pitchFamily="34" charset="0"/>
              </a:rPr>
              <a:t>third-party </a:t>
            </a:r>
            <a:r>
              <a:rPr lang="en-US" sz="1400">
                <a:solidFill>
                  <a:schemeClr val="tx1"/>
                </a:solidFill>
                <a:ea typeface="Segoe UI" pitchFamily="34" charset="0"/>
                <a:cs typeface="Segoe UI" pitchFamily="34" charset="0"/>
              </a:rPr>
              <a:t>configuration tools, </a:t>
            </a:r>
            <a:r>
              <a:rPr lang="en-US" sz="1400" dirty="0">
                <a:solidFill>
                  <a:schemeClr val="tx1"/>
                </a:solidFill>
                <a:ea typeface="Segoe UI" pitchFamily="34" charset="0"/>
                <a:cs typeface="Segoe UI" pitchFamily="34" charset="0"/>
              </a:rPr>
              <a:t>like</a:t>
            </a:r>
            <a:r>
              <a:rPr lang="en-US" sz="140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Hashicorp</a:t>
            </a:r>
            <a:r>
              <a:rPr lang="en-US" sz="1400">
                <a:solidFill>
                  <a:schemeClr val="tx1"/>
                </a:solidFill>
                <a:ea typeface="Segoe UI" pitchFamily="34" charset="0"/>
                <a:cs typeface="Segoe UI" pitchFamily="34" charset="0"/>
              </a:rPr>
              <a:t> Terraform</a:t>
            </a:r>
            <a:endParaRPr lang="en-US" sz="1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3266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decel="10000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4"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6944" y="3041373"/>
            <a:ext cx="3228918" cy="775254"/>
          </a:xfrm>
        </p:spPr>
        <p:txBody>
          <a:bodyPr/>
          <a:lstStyle/>
          <a:p>
            <a:r>
              <a:rPr lang="en-US" sz="4000" dirty="0"/>
              <a:t>Align</a:t>
            </a:r>
            <a:endParaRPr lang="en-US" sz="4000"/>
          </a:p>
        </p:txBody>
      </p:sp>
    </p:spTree>
    <p:extLst>
      <p:ext uri="{BB962C8B-B14F-4D97-AF65-F5344CB8AC3E}">
        <p14:creationId xmlns:p14="http://schemas.microsoft.com/office/powerpoint/2010/main" val="640443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sz="3600" dirty="0"/>
              <a:t>What is "</a:t>
            </a:r>
            <a:r>
              <a:rPr lang="en-US" sz="3600" dirty="0"/>
              <a:t>brownfield development</a:t>
            </a:r>
            <a:r>
              <a:rPr lang="en-GB" sz="3600" dirty="0"/>
              <a:t>"?</a:t>
            </a:r>
            <a:br>
              <a:rPr lang="en-GB"/>
            </a:br>
            <a:r>
              <a:rPr lang="en-US" sz="2800" dirty="0">
                <a:solidFill>
                  <a:schemeClr val="tx2"/>
                </a:solidFill>
                <a:latin typeface="Segoe UI Semilight" panose="020B0402040204020203" pitchFamily="34" charset="0"/>
                <a:cs typeface="Segoe UI Semilight" panose="020B0402040204020203" pitchFamily="34" charset="0"/>
              </a:rPr>
              <a:t>Developing and deploying code in existing environments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52307" y="2702606"/>
            <a:ext cx="5794973" cy="1846659"/>
          </a:xfrm>
        </p:spPr>
        <p:txBody>
          <a:bodyPr/>
          <a:lstStyle/>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Workloads are already in use in the cloud</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Migration events have already executed</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Users are accessing services within the environment</a:t>
            </a:r>
          </a:p>
          <a:p>
            <a:pPr>
              <a:lnSpc>
                <a:spcPct val="100000"/>
              </a:lnSpc>
              <a:spcAft>
                <a:spcPts val="1200"/>
              </a:spcAft>
              <a:buFont typeface="Wingdings" panose="05000000000000000000" pitchFamily="2" charset="2"/>
              <a:buChar char="§"/>
            </a:pPr>
            <a:r>
              <a:rPr lang="en-US" sz="1800" dirty="0">
                <a:gradFill>
                  <a:gsLst>
                    <a:gs pos="2917">
                      <a:schemeClr val="tx1"/>
                    </a:gs>
                    <a:gs pos="30000">
                      <a:schemeClr val="tx1"/>
                    </a:gs>
                  </a:gsLst>
                  <a:lin ang="5400000" scaled="0"/>
                </a:gradFill>
              </a:rPr>
              <a:t>Production workloads are running</a:t>
            </a:r>
            <a:endParaRPr lang="en-GB" sz="1800" dirty="0">
              <a:gradFill>
                <a:gsLst>
                  <a:gs pos="2917">
                    <a:schemeClr val="tx1"/>
                  </a:gs>
                  <a:gs pos="30000">
                    <a:schemeClr val="tx1"/>
                  </a:gs>
                </a:gsLst>
                <a:lin ang="5400000" scaled="0"/>
              </a:gradFill>
            </a:endParaRPr>
          </a:p>
        </p:txBody>
      </p:sp>
      <p:grpSp>
        <p:nvGrpSpPr>
          <p:cNvPr id="10" name="Group 9" descr="Customer example quote&#10;We have environments and landing zones already, but our requirements have changed, and we need to move towards a different type of architecture.&#10;">
            <a:extLst>
              <a:ext uri="{FF2B5EF4-FFF2-40B4-BE49-F238E27FC236}">
                <a16:creationId xmlns:a16="http://schemas.microsoft.com/office/drawing/2014/main" id="{A466B41A-D5D8-451B-BD0E-2997B5F4C6C0}"/>
              </a:ext>
            </a:extLst>
          </p:cNvPr>
          <p:cNvGrpSpPr/>
          <p:nvPr/>
        </p:nvGrpSpPr>
        <p:grpSpPr>
          <a:xfrm>
            <a:off x="6713317" y="192258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sz="2800"/>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sz="2800"/>
                  </a:p>
                </p:txBody>
              </p:sp>
            </p:grpSp>
          </p:grpSp>
        </p:grpSp>
        <p:sp>
          <p:nvSpPr>
            <p:cNvPr id="12" name="TextBox 1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CA6FE444-84F5-4AD8-BDB2-EEC19016A9D4}"/>
                </a:ext>
              </a:extLst>
            </p:cNvPr>
            <p:cNvSpPr txBox="1"/>
            <p:nvPr/>
          </p:nvSpPr>
          <p:spPr>
            <a:xfrm>
              <a:off x="927431" y="5207076"/>
              <a:ext cx="2472473" cy="749655"/>
            </a:xfrm>
            <a:prstGeom prst="rect">
              <a:avLst/>
            </a:prstGeom>
            <a:noFill/>
          </p:spPr>
          <p:txBody>
            <a:bodyPr wrap="square" lIns="0" tIns="0" rIns="0" bIns="0" rtlCol="0">
              <a:noAutofit/>
            </a:bodyPr>
            <a:lstStyle/>
            <a:p>
              <a:r>
                <a:rPr lang="en-US" sz="200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393857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5996" y="620429"/>
            <a:ext cx="11306469" cy="403137"/>
          </a:xfrm>
        </p:spPr>
        <p:txBody>
          <a:bodyPr/>
          <a:lstStyle/>
          <a:p>
            <a:r>
              <a:rPr lang="en-US" sz="3600" dirty="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000" y="3745524"/>
            <a:ext cx="3723543" cy="26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0" fontAlgn="base" hangingPunct="0">
              <a:spcBef>
                <a:spcPct val="0"/>
              </a:spcBef>
              <a:spcAft>
                <a:spcPts val="600"/>
              </a:spcAft>
              <a:buClr>
                <a:schemeClr val="tx2"/>
              </a:buClr>
              <a:buFont typeface="Segoe UI" panose="020B0502040204020203" pitchFamily="34" charset="0"/>
              <a:buChar char="⃣"/>
            </a:pPr>
            <a:r>
              <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billing and AD tenant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Identity and access management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Network topology and connectivity</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Resource organization</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Governance </a:t>
            </a:r>
          </a:p>
          <a:p>
            <a:pPr marL="285750" indent="-285750" eaLnBrk="0" fontAlgn="base" hangingPunct="0">
              <a:spcBef>
                <a:spcPct val="0"/>
              </a:spcBef>
              <a:spcAft>
                <a:spcPts val="600"/>
              </a:spcAft>
              <a:buClr>
                <a:schemeClr val="tx2"/>
              </a:buClr>
              <a:buFont typeface="Segoe UI" panose="020B0502040204020203" pitchFamily="34" charset="0"/>
              <a:buChar char="⃣"/>
            </a:pPr>
            <a:r>
              <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Management</a:t>
            </a: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Security</a:t>
            </a:r>
            <a:endParaRPr kumimoji="0" lang="en-US" altLang="en-US" sz="16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285750" indent="-285750" eaLnBrk="0" fontAlgn="base" hangingPunct="0">
              <a:spcBef>
                <a:spcPct val="0"/>
              </a:spcBef>
              <a:spcAft>
                <a:spcPts val="600"/>
              </a:spcAft>
              <a:buClr>
                <a:schemeClr val="tx2"/>
              </a:buClr>
              <a:buFont typeface="Segoe UI" panose="020B0502040204020203" pitchFamily="34" charset="0"/>
              <a:buChar char="⃣"/>
            </a:pPr>
            <a:r>
              <a:rPr lang="en-US" altLang="en-US" sz="1600">
                <a:solidFill>
                  <a:srgbClr val="171717"/>
                </a:solidFill>
                <a:latin typeface="Segoe UI" panose="020B0502040204020203" pitchFamily="34" charset="0"/>
                <a:cs typeface="Segoe UI" panose="020B0502040204020203" pitchFamily="34" charset="0"/>
              </a:rPr>
              <a:t>Platform automation and DevOps</a:t>
            </a:r>
            <a:endParaRPr lang="en-US" sz="1600">
              <a:solidFill>
                <a:srgbClr val="171717"/>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50059" y="2189247"/>
            <a:ext cx="4841942" cy="4451977"/>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5474" y="1478079"/>
            <a:ext cx="2087952" cy="2139010"/>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516" y="2403475"/>
            <a:ext cx="4912435" cy="4116023"/>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0971" y="2739065"/>
            <a:ext cx="4093066" cy="449288"/>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377" y="1812442"/>
            <a:ext cx="435657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Target </a:t>
            </a:r>
            <a:r>
              <a:rPr kumimoji="0" lang="en-US" sz="1600" b="0" i="0" u="none" strike="noStrike" kern="1200" cap="none" spc="0" normalizeH="0" baseline="0" noProof="0" dirty="0">
                <a:ln>
                  <a:noFill/>
                </a:ln>
                <a:solidFill>
                  <a:srgbClr val="000000"/>
                </a:solidFill>
                <a:effectLst/>
                <a:uLnTx/>
                <a:uFillTx/>
                <a:latin typeface="+mj-lt"/>
                <a:ea typeface="+mn-ea"/>
                <a:cs typeface="+mn-cs"/>
              </a:rPr>
              <a:t>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j-lt"/>
                <a:ea typeface="+mn-ea"/>
                <a:cs typeface="+mn-cs"/>
              </a:rPr>
              <a:t>Azure</a:t>
            </a:r>
            <a:r>
              <a:rPr kumimoji="0" lang="en-US" sz="1600" b="0" i="0" u="none" strike="noStrike" kern="1200" cap="none" spc="0" normalizeH="0" noProof="0" dirty="0">
                <a:ln>
                  <a:noFill/>
                </a:ln>
                <a:solidFill>
                  <a:schemeClr val="tx2"/>
                </a:solidFill>
                <a:effectLst/>
                <a:uLnTx/>
                <a:uFillTx/>
                <a:latin typeface="+mj-lt"/>
                <a:ea typeface="+mn-ea"/>
                <a:cs typeface="+mn-cs"/>
              </a:rPr>
              <a:t> landing zones</a:t>
            </a:r>
            <a:r>
              <a:rPr kumimoji="0" lang="en-US" sz="1600" b="0" i="0" u="none" strike="noStrike" kern="1200" cap="none" spc="0" normalizeH="0" baseline="0" noProof="0">
                <a:ln>
                  <a:noFill/>
                </a:ln>
                <a:solidFill>
                  <a:schemeClr val="tx2"/>
                </a:solidFill>
                <a:effectLst/>
                <a:uLnTx/>
                <a:uFillTx/>
                <a:latin typeface="+mj-lt"/>
                <a:ea typeface="+mn-ea"/>
                <a:cs typeface="+mn-cs"/>
              </a:rPr>
              <a:t>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547" y="3930194"/>
            <a:ext cx="2281876"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824" y="3930194"/>
            <a:ext cx="1895199" cy="1895199"/>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818" y="4783240"/>
            <a:ext cx="1407815" cy="332399"/>
          </a:xfrm>
          <a:prstGeom prst="rect">
            <a:avLst/>
          </a:prstGeom>
          <a:solidFill>
            <a:srgbClr val="FFFFFF"/>
          </a:solidFill>
        </p:spPr>
        <p:txBody>
          <a:bodyPr wrap="square" lIns="91440" tIns="0" rIns="91440" bIns="0" rtlCol="0">
            <a:spAutoFit/>
          </a:bodyPr>
          <a:lstStyle/>
          <a:p>
            <a:pPr algn="ctr">
              <a:lnSpc>
                <a:spcPct val="90000"/>
              </a:lnSpc>
              <a:spcAft>
                <a:spcPts val="600"/>
              </a:spcAft>
            </a:pPr>
            <a:r>
              <a:rPr lang="en-US" sz="1200">
                <a:solidFill>
                  <a:schemeClr val="tx2"/>
                </a:solidFill>
                <a:latin typeface="+mj-lt"/>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824" y="3930194"/>
            <a:ext cx="1895199" cy="1895199"/>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104" y="4783240"/>
            <a:ext cx="1407815" cy="332399"/>
          </a:xfrm>
          <a:prstGeom prst="rect">
            <a:avLst/>
          </a:prstGeom>
          <a:solidFill>
            <a:srgbClr val="FFFFFF"/>
          </a:solidFill>
        </p:spPr>
        <p:txBody>
          <a:bodyPr wrap="square" lIns="91440" tIns="0" rIns="91440" bIns="0" rtlCol="0">
            <a:spAutoFit/>
          </a:bodyPr>
          <a:lstStyle/>
          <a:p>
            <a:pPr algn="ctr">
              <a:lnSpc>
                <a:spcPct val="90000"/>
              </a:lnSpc>
              <a:spcAft>
                <a:spcPts val="600"/>
              </a:spcAft>
            </a:pPr>
            <a:r>
              <a:rPr lang="en-US" sz="1200">
                <a:solidFill>
                  <a:schemeClr val="tx2"/>
                </a:solidFill>
                <a:latin typeface="+mj-lt"/>
              </a:rPr>
              <a:t>Iterate</a:t>
            </a:r>
            <a:br>
              <a:rPr lang="en-US" sz="1200">
                <a:solidFill>
                  <a:schemeClr val="tx2"/>
                </a:solidFill>
                <a:latin typeface="+mj-lt"/>
              </a:rPr>
            </a:br>
            <a:r>
              <a:rPr lang="en-US" sz="1200">
                <a:solidFill>
                  <a:schemeClr val="tx2"/>
                </a:solidFill>
                <a:latin typeface="+mj-lt"/>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423" y="3707466"/>
            <a:ext cx="2741614" cy="449288"/>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24" y="4096320"/>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2047" y="5597972"/>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EDC0162C-5B15-4849-9304-18D7297ACE90}"/>
              </a:ext>
            </a:extLst>
          </p:cNvPr>
          <p:cNvSpPr txBox="1"/>
          <p:nvPr/>
        </p:nvSpPr>
        <p:spPr>
          <a:xfrm>
            <a:off x="4193289" y="2838728"/>
            <a:ext cx="1728216" cy="221599"/>
          </a:xfrm>
          <a:prstGeom prst="rect">
            <a:avLst/>
          </a:prstGeom>
          <a:solidFill>
            <a:srgbClr val="FFFFFF"/>
          </a:solidFill>
        </p:spPr>
        <p:txBody>
          <a:bodyPr wrap="square" lIns="91440" tIns="0" rIns="91440" bIns="0" rtlCol="0">
            <a:spAutoFit/>
          </a:bodyPr>
          <a:lstStyle/>
          <a:p>
            <a:pPr>
              <a:lnSpc>
                <a:spcPct val="90000"/>
              </a:lnSpc>
              <a:spcAft>
                <a:spcPts val="600"/>
              </a:spcAft>
            </a:pPr>
            <a:r>
              <a:rPr lang="en-US" sz="1600">
                <a:solidFill>
                  <a:schemeClr val="tx2"/>
                </a:solidFill>
                <a:latin typeface="+mj-lt"/>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289" y="3805214"/>
            <a:ext cx="1732269" cy="221599"/>
          </a:xfrm>
          <a:prstGeom prst="rect">
            <a:avLst/>
          </a:prstGeom>
          <a:solidFill>
            <a:srgbClr val="FFFFFF"/>
          </a:solidFill>
        </p:spPr>
        <p:txBody>
          <a:bodyPr wrap="none" lIns="91440" tIns="0" rIns="91440" bIns="0" rtlCol="0">
            <a:spAutoFit/>
          </a:bodyPr>
          <a:lstStyle/>
          <a:p>
            <a:pPr>
              <a:lnSpc>
                <a:spcPct val="90000"/>
              </a:lnSpc>
              <a:spcAft>
                <a:spcPts val="600"/>
              </a:spcAft>
            </a:pPr>
            <a:r>
              <a:rPr lang="en-US" sz="1600">
                <a:solidFill>
                  <a:schemeClr val="tx2"/>
                </a:solidFill>
                <a:latin typeface="+mj-lt"/>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50059" y="3757548"/>
            <a:ext cx="1689143" cy="345291"/>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725" y="3805214"/>
            <a:ext cx="1598579" cy="221599"/>
          </a:xfrm>
          <a:prstGeom prst="rect">
            <a:avLst/>
          </a:prstGeom>
          <a:noFill/>
        </p:spPr>
        <p:txBody>
          <a:bodyPr wrap="square" lIns="91440" tIns="0" rIns="91440" bIns="0" rtlCol="0">
            <a:spAutoFit/>
          </a:bodyPr>
          <a:lstStyle/>
          <a:p>
            <a:pPr algn="ctr">
              <a:lnSpc>
                <a:spcPct val="90000"/>
              </a:lnSpc>
              <a:spcAft>
                <a:spcPts val="600"/>
              </a:spcAft>
            </a:pPr>
            <a:r>
              <a:rPr lang="en-US" sz="1600">
                <a:solidFill>
                  <a:schemeClr val="tx2"/>
                </a:solidFill>
                <a:latin typeface="+mj-lt"/>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cs typeface="Segoe UI"/>
              </a:rPr>
              <a:t>Cloud Adoption Framework </a:t>
            </a:r>
            <a:br>
              <a:rPr lang="en-US" sz="4000" dirty="0"/>
            </a:br>
            <a:r>
              <a:rPr lang="en-US" sz="4000" dirty="0">
                <a:solidFill>
                  <a:schemeClr val="accent5"/>
                </a:solidFill>
                <a:latin typeface="+mn-lt"/>
                <a:cs typeface="Segoe UI Semilight"/>
              </a:rPr>
              <a:t>Overview</a:t>
            </a:r>
            <a:endParaRPr lang="en-US" sz="4000" dirty="0">
              <a:solidFill>
                <a:schemeClr val="accent5"/>
              </a:solidFill>
              <a:latin typeface="+mn-lt"/>
              <a:cs typeface="Segoe UI Semilight" panose="020B0402040204020203" pitchFamily="34" charset="0"/>
            </a:endParaRPr>
          </a:p>
        </p:txBody>
      </p:sp>
    </p:spTree>
    <p:extLst>
      <p:ext uri="{BB962C8B-B14F-4D97-AF65-F5344CB8AC3E}">
        <p14:creationId xmlns:p14="http://schemas.microsoft.com/office/powerpoint/2010/main" val="184978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69AC0B-432E-4A00-A17C-5BCD517B9F1C}"/>
              </a:ext>
            </a:extLst>
          </p:cNvPr>
          <p:cNvSpPr>
            <a:spLocks noGrp="1"/>
          </p:cNvSpPr>
          <p:nvPr>
            <p:ph type="title"/>
          </p:nvPr>
        </p:nvSpPr>
        <p:spPr>
          <a:xfrm>
            <a:off x="455996" y="620429"/>
            <a:ext cx="11306469" cy="403137"/>
          </a:xfrm>
        </p:spPr>
        <p:txBody>
          <a:bodyPr/>
          <a:lstStyle/>
          <a:p>
            <a:r>
              <a:rPr lang="en-GB" sz="3600" dirty="0"/>
              <a:t>What is </a:t>
            </a:r>
            <a:r>
              <a:rPr lang="en-GB" sz="3600" dirty="0">
                <a:solidFill>
                  <a:schemeClr val="accent4"/>
                </a:solidFill>
              </a:rPr>
              <a:t>Align</a:t>
            </a:r>
            <a:r>
              <a:rPr lang="en-GB" sz="3600" dirty="0"/>
              <a:t>?</a:t>
            </a:r>
          </a:p>
        </p:txBody>
      </p:sp>
      <p:grpSp>
        <p:nvGrpSpPr>
          <p:cNvPr id="10" name="Group 9">
            <a:extLst>
              <a:ext uri="{FF2B5EF4-FFF2-40B4-BE49-F238E27FC236}">
                <a16:creationId xmlns:a16="http://schemas.microsoft.com/office/drawing/2014/main" id="{288C87B2-15EF-411A-93E8-9D0E15361193}"/>
              </a:ext>
              <a:ext uri="{C183D7F6-B498-43B3-948B-1728B52AA6E4}">
                <adec:decorative xmlns:adec="http://schemas.microsoft.com/office/drawing/2017/decorative" val="1"/>
              </a:ext>
            </a:extLst>
          </p:cNvPr>
          <p:cNvGrpSpPr/>
          <p:nvPr/>
        </p:nvGrpSpPr>
        <p:grpSpPr>
          <a:xfrm>
            <a:off x="3778016" y="1955770"/>
            <a:ext cx="765644" cy="229092"/>
            <a:chOff x="7292198" y="1326539"/>
            <a:chExt cx="780897" cy="233656"/>
          </a:xfrm>
        </p:grpSpPr>
        <p:cxnSp>
          <p:nvCxnSpPr>
            <p:cNvPr id="11" name="Straight Connector 10">
              <a:extLst>
                <a:ext uri="{FF2B5EF4-FFF2-40B4-BE49-F238E27FC236}">
                  <a16:creationId xmlns:a16="http://schemas.microsoft.com/office/drawing/2014/main" id="{A325157D-B583-441D-82F8-C5DDC7349C6A}"/>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2E6288D4-5BA5-4FCE-AA59-17AFCDB291BC}"/>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386978C-D2B0-4D7F-A9C2-3EFB34C630EE}"/>
              </a:ext>
              <a:ext uri="{C183D7F6-B498-43B3-948B-1728B52AA6E4}">
                <adec:decorative xmlns:adec="http://schemas.microsoft.com/office/drawing/2017/decorative" val="1"/>
              </a:ext>
            </a:extLst>
          </p:cNvPr>
          <p:cNvGrpSpPr/>
          <p:nvPr/>
        </p:nvGrpSpPr>
        <p:grpSpPr>
          <a:xfrm>
            <a:off x="7707621" y="1955770"/>
            <a:ext cx="765644" cy="229092"/>
            <a:chOff x="7292198" y="1326539"/>
            <a:chExt cx="780897" cy="233656"/>
          </a:xfrm>
        </p:grpSpPr>
        <p:cxnSp>
          <p:nvCxnSpPr>
            <p:cNvPr id="14" name="Straight Connector 13">
              <a:extLst>
                <a:ext uri="{FF2B5EF4-FFF2-40B4-BE49-F238E27FC236}">
                  <a16:creationId xmlns:a16="http://schemas.microsoft.com/office/drawing/2014/main" id="{4C811168-2082-45E5-B137-75FD47C73D35}"/>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34">
              <a:extLst>
                <a:ext uri="{FF2B5EF4-FFF2-40B4-BE49-F238E27FC236}">
                  <a16:creationId xmlns:a16="http://schemas.microsoft.com/office/drawing/2014/main" id="{FCCDC0A9-9186-431F-AACF-D2775D65EB1A}"/>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17C7EA56-29FF-49FD-B38A-D6291F914084}"/>
              </a:ext>
              <a:ext uri="{C183D7F6-B498-43B3-948B-1728B52AA6E4}">
                <adec:decorative xmlns:adec="http://schemas.microsoft.com/office/drawing/2017/decorative" val="1"/>
              </a:ext>
            </a:extLst>
          </p:cNvPr>
          <p:cNvSpPr/>
          <p:nvPr/>
        </p:nvSpPr>
        <p:spPr bwMode="auto">
          <a:xfrm>
            <a:off x="727727"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A9D6DE7-55EB-461F-B0E7-6FB1EFCA815F}"/>
              </a:ext>
              <a:ext uri="{C183D7F6-B498-43B3-948B-1728B52AA6E4}">
                <adec:decorative xmlns:adec="http://schemas.microsoft.com/office/drawing/2017/decorative" val="1"/>
              </a:ext>
            </a:extLst>
          </p:cNvPr>
          <p:cNvSpPr/>
          <p:nvPr/>
        </p:nvSpPr>
        <p:spPr bwMode="auto">
          <a:xfrm>
            <a:off x="4647105" y="2403475"/>
            <a:ext cx="3174956" cy="414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EF18D3B-271A-479C-AF58-C73772B5D227}"/>
              </a:ext>
              <a:ext uri="{C183D7F6-B498-43B3-948B-1728B52AA6E4}">
                <adec:decorative xmlns:adec="http://schemas.microsoft.com/office/drawing/2017/decorative" val="1"/>
              </a:ext>
            </a:extLst>
          </p:cNvPr>
          <p:cNvSpPr/>
          <p:nvPr/>
        </p:nvSpPr>
        <p:spPr bwMode="auto">
          <a:xfrm>
            <a:off x="8576841"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2C5C3C8-C3F5-415D-9CA7-8442A4BDAF18}"/>
              </a:ext>
              <a:ext uri="{C183D7F6-B498-43B3-948B-1728B52AA6E4}">
                <adec:decorative xmlns:adec="http://schemas.microsoft.com/office/drawing/2017/decorative" val="1"/>
              </a:ext>
            </a:extLst>
          </p:cNvPr>
          <p:cNvSpPr/>
          <p:nvPr/>
        </p:nvSpPr>
        <p:spPr bwMode="auto">
          <a:xfrm>
            <a:off x="727727" y="1746711"/>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Start</a:t>
            </a:r>
          </a:p>
        </p:txBody>
      </p:sp>
      <p:sp>
        <p:nvSpPr>
          <p:cNvPr id="20" name="Rectangle 19">
            <a:extLst>
              <a:ext uri="{FF2B5EF4-FFF2-40B4-BE49-F238E27FC236}">
                <a16:creationId xmlns:a16="http://schemas.microsoft.com/office/drawing/2014/main" id="{20340FF5-D057-43EE-9E66-17913AD52FDE}"/>
              </a:ext>
            </a:extLst>
          </p:cNvPr>
          <p:cNvSpPr/>
          <p:nvPr/>
        </p:nvSpPr>
        <p:spPr bwMode="auto">
          <a:xfrm>
            <a:off x="4647105" y="1737159"/>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Align	</a:t>
            </a:r>
          </a:p>
        </p:txBody>
      </p:sp>
      <p:sp>
        <p:nvSpPr>
          <p:cNvPr id="21" name="Rectangle 20">
            <a:extLst>
              <a:ext uri="{FF2B5EF4-FFF2-40B4-BE49-F238E27FC236}">
                <a16:creationId xmlns:a16="http://schemas.microsoft.com/office/drawing/2014/main" id="{C142062C-9671-42F1-8058-1B5EAF3C893D}"/>
              </a:ext>
              <a:ext uri="{C183D7F6-B498-43B3-948B-1728B52AA6E4}">
                <adec:decorative xmlns:adec="http://schemas.microsoft.com/office/drawing/2017/decorative" val="1"/>
              </a:ext>
            </a:extLst>
          </p:cNvPr>
          <p:cNvSpPr/>
          <p:nvPr/>
        </p:nvSpPr>
        <p:spPr bwMode="auto">
          <a:xfrm>
            <a:off x="8576840" y="1737160"/>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Enhance</a:t>
            </a:r>
          </a:p>
        </p:txBody>
      </p:sp>
      <p:sp>
        <p:nvSpPr>
          <p:cNvPr id="22" name="Rectangle 21">
            <a:extLst>
              <a:ext uri="{FF2B5EF4-FFF2-40B4-BE49-F238E27FC236}">
                <a16:creationId xmlns:a16="http://schemas.microsoft.com/office/drawing/2014/main" id="{4B3E8AAC-5BD8-4C4E-B6DF-438E735AFB65}"/>
              </a:ext>
              <a:ext uri="{C183D7F6-B498-43B3-948B-1728B52AA6E4}">
                <adec:decorative xmlns:adec="http://schemas.microsoft.com/office/drawing/2017/decorative" val="1"/>
              </a:ext>
            </a:extLst>
          </p:cNvPr>
          <p:cNvSpPr/>
          <p:nvPr/>
        </p:nvSpPr>
        <p:spPr bwMode="auto">
          <a:xfrm>
            <a:off x="927430" y="2591262"/>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solidFill>
                  <a:schemeClr val="tx2"/>
                </a:solidFill>
                <a:latin typeface="+mj-lt"/>
                <a:ea typeface="Segoe UI" pitchFamily="34" charset="0"/>
                <a:cs typeface="Segoe UI" pitchFamily="34" charset="0"/>
              </a:rPr>
              <a:t>Build a new environment</a:t>
            </a:r>
          </a:p>
          <a:p>
            <a:pP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informed by best practices and proven architectures</a:t>
            </a:r>
          </a:p>
          <a:p>
            <a:pPr defTabSz="932472" fontAlgn="base">
              <a:lnSpc>
                <a:spcPct val="90000"/>
              </a:lnSpc>
              <a:spcBef>
                <a:spcPct val="0"/>
              </a:spcBef>
              <a:spcAft>
                <a:spcPct val="0"/>
              </a:spcAft>
            </a:pPr>
            <a:endParaRPr lang="en-US" sz="140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400">
                <a:solidFill>
                  <a:schemeClr val="tx2"/>
                </a:solidFill>
                <a:latin typeface="+mj-lt"/>
                <a:ea typeface="Segoe UI" pitchFamily="34" charset="0"/>
                <a:cs typeface="Segoe UI" pitchFamily="34" charset="0"/>
              </a:rPr>
              <a:t>Explore design areas</a:t>
            </a:r>
            <a:br>
              <a:rPr lang="en-US" sz="1400">
                <a:solidFill>
                  <a:schemeClr val="tx1"/>
                </a:solidFill>
                <a:latin typeface="+mj-lt"/>
                <a:ea typeface="Segoe UI" pitchFamily="34" charset="0"/>
                <a:cs typeface="Segoe UI" pitchFamily="34" charset="0"/>
              </a:rPr>
            </a:br>
            <a:r>
              <a:rPr lang="en-US" sz="1400">
                <a:solidFill>
                  <a:schemeClr val="tx1"/>
                </a:solidFill>
                <a:ea typeface="Segoe UI" pitchFamily="34" charset="0"/>
                <a:cs typeface="Segoe UI" pitchFamily="34" charset="0"/>
              </a:rPr>
              <a:t>to understand considerations and decisions for your journey</a:t>
            </a:r>
          </a:p>
        </p:txBody>
      </p:sp>
      <p:sp>
        <p:nvSpPr>
          <p:cNvPr id="23" name="Rectangle 22">
            <a:extLst>
              <a:ext uri="{FF2B5EF4-FFF2-40B4-BE49-F238E27FC236}">
                <a16:creationId xmlns:a16="http://schemas.microsoft.com/office/drawing/2014/main" id="{3FD5A02A-8BBA-499B-A8E0-13FEE41191F3}"/>
              </a:ext>
            </a:extLst>
          </p:cNvPr>
          <p:cNvSpPr/>
          <p:nvPr/>
        </p:nvSpPr>
        <p:spPr bwMode="auto">
          <a:xfrm>
            <a:off x="4846864" y="2591262"/>
            <a:ext cx="2640584" cy="897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solidFill>
                  <a:schemeClr val="tx1"/>
                </a:solidFill>
                <a:cs typeface="Segoe UI" pitchFamily="34" charset="0"/>
              </a:rPr>
              <a:t>Align to the architectures and guidance of Azure Landing Zones if your organization </a:t>
            </a:r>
            <a:r>
              <a:rPr lang="en-US" sz="1400" b="1">
                <a:solidFill>
                  <a:schemeClr val="tx2"/>
                </a:solidFill>
                <a:latin typeface="+mj-lt"/>
                <a:cs typeface="Segoe UI" panose="020B0502040204020203" pitchFamily="34" charset="0"/>
              </a:rPr>
              <a:t>has an  existing environment</a:t>
            </a:r>
            <a:endParaRPr lang="en-US" sz="1400">
              <a:solidFill>
                <a:schemeClr val="tx2"/>
              </a:solidFill>
              <a:latin typeface="+mj-lt"/>
              <a:cs typeface="Segoe UI" panose="020B0502040204020203" pitchFamily="34" charset="0"/>
            </a:endParaRPr>
          </a:p>
          <a:p>
            <a:pPr marL="285750" indent="-285750" algn="ctr" defTabSz="932472" fontAlgn="base">
              <a:lnSpc>
                <a:spcPct val="90000"/>
              </a:lnSpc>
              <a:spcBef>
                <a:spcPct val="0"/>
              </a:spcBef>
              <a:spcAft>
                <a:spcPct val="0"/>
              </a:spcAft>
              <a:buFont typeface="Arial" panose="020B0604020202020204" pitchFamily="34" charset="0"/>
              <a:buChar char="•"/>
            </a:pPr>
            <a:endParaRPr lang="en-US" sz="1400">
              <a:solidFill>
                <a:schemeClr val="tx1"/>
              </a:solidFill>
              <a:cs typeface="Segoe UI" pitchFamily="34" charset="0"/>
            </a:endParaRPr>
          </a:p>
        </p:txBody>
      </p:sp>
      <p:sp>
        <p:nvSpPr>
          <p:cNvPr id="24" name="Rectangle 23">
            <a:extLst>
              <a:ext uri="{FF2B5EF4-FFF2-40B4-BE49-F238E27FC236}">
                <a16:creationId xmlns:a16="http://schemas.microsoft.com/office/drawing/2014/main" id="{9169EA17-6F40-457B-804D-3810967B64F9}"/>
              </a:ext>
              <a:ext uri="{C183D7F6-B498-43B3-948B-1728B52AA6E4}">
                <adec:decorative xmlns:adec="http://schemas.microsoft.com/office/drawing/2017/decorative" val="1"/>
              </a:ext>
            </a:extLst>
          </p:cNvPr>
          <p:cNvSpPr/>
          <p:nvPr/>
        </p:nvSpPr>
        <p:spPr bwMode="auto">
          <a:xfrm>
            <a:off x="8773610" y="2591262"/>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a:solidFill>
                  <a:schemeClr val="tx2"/>
                </a:solidFill>
                <a:latin typeface="+mj-lt"/>
                <a:cs typeface="Segoe UI" pitchFamily="34" charset="0"/>
              </a:rPr>
              <a:t>Follow best practices guidance </a:t>
            </a:r>
            <a:br>
              <a:rPr lang="en-US" sz="1400" b="1">
                <a:solidFill>
                  <a:schemeClr val="tx1"/>
                </a:solidFill>
                <a:cs typeface="Segoe UI" pitchFamily="34" charset="0"/>
              </a:rPr>
            </a:br>
            <a:r>
              <a:rPr lang="en-US" sz="1400">
                <a:solidFill>
                  <a:schemeClr val="tx1"/>
                </a:solidFill>
                <a:cs typeface="Segoe UI" pitchFamily="34" charset="0"/>
              </a:rPr>
              <a:t>in Secure, Manage and Govern methodologies—to continue to mature and evolve your Azure environments—and realize the value of cloud-native technologies</a:t>
            </a:r>
          </a:p>
        </p:txBody>
      </p:sp>
      <p:grpSp>
        <p:nvGrpSpPr>
          <p:cNvPr id="25" name="Group 24">
            <a:extLst>
              <a:ext uri="{FF2B5EF4-FFF2-40B4-BE49-F238E27FC236}">
                <a16:creationId xmlns:a16="http://schemas.microsoft.com/office/drawing/2014/main" id="{6B5D617C-E0D5-42EF-BE1D-FE14F3B30F76}"/>
              </a:ext>
              <a:ext uri="{C183D7F6-B498-43B3-948B-1728B52AA6E4}">
                <adec:decorative xmlns:adec="http://schemas.microsoft.com/office/drawing/2017/decorative" val="1"/>
              </a:ext>
            </a:extLst>
          </p:cNvPr>
          <p:cNvGrpSpPr/>
          <p:nvPr/>
        </p:nvGrpSpPr>
        <p:grpSpPr>
          <a:xfrm>
            <a:off x="727727" y="4026038"/>
            <a:ext cx="3174956" cy="2521117"/>
            <a:chOff x="727727" y="4026038"/>
            <a:chExt cx="3174956" cy="2521117"/>
          </a:xfrm>
        </p:grpSpPr>
        <p:grpSp>
          <p:nvGrpSpPr>
            <p:cNvPr id="26" name="Group 25">
              <a:extLst>
                <a:ext uri="{FF2B5EF4-FFF2-40B4-BE49-F238E27FC236}">
                  <a16:creationId xmlns:a16="http://schemas.microsoft.com/office/drawing/2014/main" id="{153385E5-B5A5-40AE-B2BD-FDAC5110917F}"/>
                </a:ext>
              </a:extLst>
            </p:cNvPr>
            <p:cNvGrpSpPr/>
            <p:nvPr/>
          </p:nvGrpSpPr>
          <p:grpSpPr>
            <a:xfrm>
              <a:off x="727727" y="4026038"/>
              <a:ext cx="3174956" cy="2521117"/>
              <a:chOff x="727727" y="4026038"/>
              <a:chExt cx="3174956" cy="2521117"/>
            </a:xfrm>
          </p:grpSpPr>
          <p:sp>
            <p:nvSpPr>
              <p:cNvPr id="30" name="Rectangle 29">
                <a:extLst>
                  <a:ext uri="{FF2B5EF4-FFF2-40B4-BE49-F238E27FC236}">
                    <a16:creationId xmlns:a16="http://schemas.microsoft.com/office/drawing/2014/main" id="{AB0C6CC4-C500-44FA-81C9-42D22565CFEB}"/>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C110E527-73D9-4D54-879D-CF5416544F73}"/>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E31078E8-7945-4ECE-89AB-0AD765F2F6CD}"/>
                  </a:ext>
                </a:extLst>
              </p:cNvPr>
              <p:cNvGrpSpPr/>
              <p:nvPr/>
            </p:nvGrpSpPr>
            <p:grpSpPr>
              <a:xfrm>
                <a:off x="2098682" y="4134582"/>
                <a:ext cx="433047" cy="433047"/>
                <a:chOff x="-810228" y="306729"/>
                <a:chExt cx="717209" cy="717209"/>
              </a:xfrm>
            </p:grpSpPr>
            <p:sp>
              <p:nvSpPr>
                <p:cNvPr id="33" name="Oval 32">
                  <a:extLst>
                    <a:ext uri="{FF2B5EF4-FFF2-40B4-BE49-F238E27FC236}">
                      <a16:creationId xmlns:a16="http://schemas.microsoft.com/office/drawing/2014/main" id="{C5E3B24E-F146-4336-BDBF-FA74CFE78EF7}"/>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B0953E1B-3405-4C45-99F7-5BB48D6430C5}"/>
                    </a:ext>
                  </a:extLst>
                </p:cNvPr>
                <p:cNvGrpSpPr/>
                <p:nvPr/>
              </p:nvGrpSpPr>
              <p:grpSpPr>
                <a:xfrm>
                  <a:off x="-635352" y="459169"/>
                  <a:ext cx="367456" cy="412328"/>
                  <a:chOff x="-631786" y="449263"/>
                  <a:chExt cx="367456" cy="412328"/>
                </a:xfrm>
              </p:grpSpPr>
              <p:sp>
                <p:nvSpPr>
                  <p:cNvPr id="35" name="Graphic 18">
                    <a:extLst>
                      <a:ext uri="{FF2B5EF4-FFF2-40B4-BE49-F238E27FC236}">
                        <a16:creationId xmlns:a16="http://schemas.microsoft.com/office/drawing/2014/main" id="{BC3BFC63-6BFF-435A-BEB8-F55CA96E0FBC}"/>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36" name="Graphic 18">
                    <a:extLst>
                      <a:ext uri="{FF2B5EF4-FFF2-40B4-BE49-F238E27FC236}">
                        <a16:creationId xmlns:a16="http://schemas.microsoft.com/office/drawing/2014/main" id="{70021857-C120-4AFC-BA69-86F02F52188A}"/>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27" name="TextBox 26">
              <a:extLst>
                <a:ext uri="{FF2B5EF4-FFF2-40B4-BE49-F238E27FC236}">
                  <a16:creationId xmlns:a16="http://schemas.microsoft.com/office/drawing/2014/main" id="{742C6D5C-325F-41AC-9F89-1EA1FC5AB504}"/>
                </a:ext>
              </a:extLst>
            </p:cNvPr>
            <p:cNvSpPr txBox="1"/>
            <p:nvPr/>
          </p:nvSpPr>
          <p:spPr>
            <a:xfrm>
              <a:off x="927431" y="5207076"/>
              <a:ext cx="2128286" cy="749655"/>
            </a:xfrm>
            <a:prstGeom prst="rect">
              <a:avLst/>
            </a:prstGeom>
            <a:noFill/>
          </p:spPr>
          <p:txBody>
            <a:bodyPr wrap="square" lIns="0" tIns="0" rIns="0" bIns="0" rtlCol="0">
              <a:noAutofit/>
            </a:bodyPr>
            <a:lstStyle/>
            <a:p>
              <a:r>
                <a:rPr lang="en-GB" sz="1400">
                  <a:solidFill>
                    <a:schemeClr val="bg1"/>
                  </a:solidFill>
                  <a:latin typeface="Segoe UI" panose="020B0502040204020203" pitchFamily="34" charset="0"/>
                  <a:cs typeface="Segoe UI" panose="020B0502040204020203" pitchFamily="34" charset="0"/>
                </a:rPr>
                <a:t>We have not deployed anything in Azure, and want a start-to-finish plan based on best practices.</a:t>
              </a:r>
            </a:p>
          </p:txBody>
        </p:sp>
        <p:pic>
          <p:nvPicPr>
            <p:cNvPr id="28" name="Picture 27" descr="Icon&#10;&#10;Description automatically generated">
              <a:extLst>
                <a:ext uri="{FF2B5EF4-FFF2-40B4-BE49-F238E27FC236}">
                  <a16:creationId xmlns:a16="http://schemas.microsoft.com/office/drawing/2014/main" id="{01411F0B-D3F2-49B6-A4EB-695F7FAA2584}"/>
                </a:ext>
              </a:extLst>
            </p:cNvPr>
            <p:cNvPicPr>
              <a:picLocks noChangeAspect="1"/>
            </p:cNvPicPr>
            <p:nvPr/>
          </p:nvPicPr>
          <p:blipFill rotWithShape="1">
            <a:blip r:embed="rId3"/>
            <a:srcRect l="36835" t="24317" r="35052" b="57202"/>
            <a:stretch/>
          </p:blipFill>
          <p:spPr>
            <a:xfrm>
              <a:off x="882320" y="4726697"/>
              <a:ext cx="365640" cy="317186"/>
            </a:xfrm>
            <a:prstGeom prst="rect">
              <a:avLst/>
            </a:prstGeom>
          </p:spPr>
        </p:pic>
        <p:pic>
          <p:nvPicPr>
            <p:cNvPr id="29" name="Picture 28" descr="Icon&#10;&#10;Description automatically generated">
              <a:extLst>
                <a:ext uri="{FF2B5EF4-FFF2-40B4-BE49-F238E27FC236}">
                  <a16:creationId xmlns:a16="http://schemas.microsoft.com/office/drawing/2014/main" id="{BE1685D0-625F-4EF3-88CD-BEF7D51513DB}"/>
                </a:ext>
              </a:extLst>
            </p:cNvPr>
            <p:cNvPicPr>
              <a:picLocks noChangeAspect="1"/>
            </p:cNvPicPr>
            <p:nvPr/>
          </p:nvPicPr>
          <p:blipFill rotWithShape="1">
            <a:blip r:embed="rId3"/>
            <a:srcRect l="36835" t="24317" r="35052" b="57202"/>
            <a:stretch/>
          </p:blipFill>
          <p:spPr>
            <a:xfrm rot="10800000">
              <a:off x="3512884" y="6086279"/>
              <a:ext cx="265132" cy="229997"/>
            </a:xfrm>
            <a:prstGeom prst="rect">
              <a:avLst/>
            </a:prstGeom>
          </p:spPr>
        </p:pic>
      </p:grpSp>
      <p:grpSp>
        <p:nvGrpSpPr>
          <p:cNvPr id="7" name="Group 6">
            <a:extLst>
              <a:ext uri="{FF2B5EF4-FFF2-40B4-BE49-F238E27FC236}">
                <a16:creationId xmlns:a16="http://schemas.microsoft.com/office/drawing/2014/main" id="{BE7C7477-EF7E-4B60-9FCA-C5C7CD0F8B25}"/>
              </a:ext>
              <a:ext uri="{C183D7F6-B498-43B3-948B-1728B52AA6E4}">
                <adec:decorative xmlns:adec="http://schemas.microsoft.com/office/drawing/2017/decorative" val="1"/>
              </a:ext>
            </a:extLst>
          </p:cNvPr>
          <p:cNvGrpSpPr/>
          <p:nvPr/>
        </p:nvGrpSpPr>
        <p:grpSpPr>
          <a:xfrm>
            <a:off x="4645758" y="4026038"/>
            <a:ext cx="3174956" cy="2521117"/>
            <a:chOff x="4645758" y="4026038"/>
            <a:chExt cx="3174956" cy="2521117"/>
          </a:xfrm>
        </p:grpSpPr>
        <p:sp>
          <p:nvSpPr>
            <p:cNvPr id="47" name="Rectangle 46">
              <a:extLst>
                <a:ext uri="{FF2B5EF4-FFF2-40B4-BE49-F238E27FC236}">
                  <a16:creationId xmlns:a16="http://schemas.microsoft.com/office/drawing/2014/main" id="{93DAAA98-D0A7-4F73-88E1-7C974BCB815F}"/>
                </a:ext>
              </a:extLst>
            </p:cNvPr>
            <p:cNvSpPr/>
            <p:nvPr/>
          </p:nvSpPr>
          <p:spPr bwMode="auto">
            <a:xfrm>
              <a:off x="4645758"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9B21A6E-C1AE-4549-A1A8-2DCDCC9F5A76}"/>
                </a:ext>
              </a:extLst>
            </p:cNvPr>
            <p:cNvSpPr/>
            <p:nvPr/>
          </p:nvSpPr>
          <p:spPr bwMode="auto">
            <a:xfrm>
              <a:off x="5908169"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69BC6A6-095F-4018-8A3C-04499B00B259}"/>
                </a:ext>
              </a:extLst>
            </p:cNvPr>
            <p:cNvGrpSpPr/>
            <p:nvPr/>
          </p:nvGrpSpPr>
          <p:grpSpPr>
            <a:xfrm>
              <a:off x="6016713" y="4134582"/>
              <a:ext cx="433047" cy="433047"/>
              <a:chOff x="-810228" y="306729"/>
              <a:chExt cx="717209" cy="717209"/>
            </a:xfrm>
          </p:grpSpPr>
          <p:sp>
            <p:nvSpPr>
              <p:cNvPr id="50" name="Oval 49">
                <a:extLst>
                  <a:ext uri="{FF2B5EF4-FFF2-40B4-BE49-F238E27FC236}">
                    <a16:creationId xmlns:a16="http://schemas.microsoft.com/office/drawing/2014/main" id="{4F355A53-0E54-4E3A-ADC0-67C74FAA32BF}"/>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a:extLst>
                  <a:ext uri="{FF2B5EF4-FFF2-40B4-BE49-F238E27FC236}">
                    <a16:creationId xmlns:a16="http://schemas.microsoft.com/office/drawing/2014/main" id="{59D687FC-16AA-46A2-8936-ED14F1084DEA}"/>
                  </a:ext>
                </a:extLst>
              </p:cNvPr>
              <p:cNvGrpSpPr/>
              <p:nvPr/>
            </p:nvGrpSpPr>
            <p:grpSpPr>
              <a:xfrm>
                <a:off x="-635352" y="459169"/>
                <a:ext cx="367456" cy="412328"/>
                <a:chOff x="-631786" y="449263"/>
                <a:chExt cx="367456" cy="412328"/>
              </a:xfrm>
            </p:grpSpPr>
            <p:sp>
              <p:nvSpPr>
                <p:cNvPr id="52" name="Graphic 18">
                  <a:extLst>
                    <a:ext uri="{FF2B5EF4-FFF2-40B4-BE49-F238E27FC236}">
                      <a16:creationId xmlns:a16="http://schemas.microsoft.com/office/drawing/2014/main" id="{F2993F7E-7ACD-4BD2-B4CC-E40BF9E24AA8}"/>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53" name="Graphic 18">
                  <a:extLst>
                    <a:ext uri="{FF2B5EF4-FFF2-40B4-BE49-F238E27FC236}">
                      <a16:creationId xmlns:a16="http://schemas.microsoft.com/office/drawing/2014/main" id="{ECEC4D26-4F0F-42C5-BFF5-CD762F321580}"/>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sp>
          <p:nvSpPr>
            <p:cNvPr id="42" name="TextBox 41">
              <a:extLst>
                <a:ext uri="{FF2B5EF4-FFF2-40B4-BE49-F238E27FC236}">
                  <a16:creationId xmlns:a16="http://schemas.microsoft.com/office/drawing/2014/main" id="{EDF2F213-6FBF-4893-89E2-A97BF612C0ED}"/>
                </a:ext>
              </a:extLst>
            </p:cNvPr>
            <p:cNvSpPr txBox="1"/>
            <p:nvPr/>
          </p:nvSpPr>
          <p:spPr>
            <a:xfrm>
              <a:off x="4845461" y="5207076"/>
              <a:ext cx="2487101"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but our requirements have changed, and we need to move towards a different type of architecture.</a:t>
              </a:r>
            </a:p>
          </p:txBody>
        </p:sp>
        <p:pic>
          <p:nvPicPr>
            <p:cNvPr id="44" name="Picture 43" descr="Icon&#10;&#10;Description automatically generated">
              <a:extLst>
                <a:ext uri="{FF2B5EF4-FFF2-40B4-BE49-F238E27FC236}">
                  <a16:creationId xmlns:a16="http://schemas.microsoft.com/office/drawing/2014/main" id="{D758B288-4FC1-490D-86CC-166A8C4C36A1}"/>
                </a:ext>
              </a:extLst>
            </p:cNvPr>
            <p:cNvPicPr>
              <a:picLocks noChangeAspect="1"/>
            </p:cNvPicPr>
            <p:nvPr/>
          </p:nvPicPr>
          <p:blipFill rotWithShape="1">
            <a:blip r:embed="rId3"/>
            <a:srcRect l="36835" t="24317" r="35052" b="57202"/>
            <a:stretch/>
          </p:blipFill>
          <p:spPr>
            <a:xfrm>
              <a:off x="4800351" y="4726697"/>
              <a:ext cx="365640" cy="317186"/>
            </a:xfrm>
            <a:prstGeom prst="rect">
              <a:avLst/>
            </a:prstGeom>
          </p:spPr>
        </p:pic>
        <p:pic>
          <p:nvPicPr>
            <p:cNvPr id="46" name="Picture 45" descr="Icon&#10;&#10;Description automatically generated">
              <a:extLst>
                <a:ext uri="{FF2B5EF4-FFF2-40B4-BE49-F238E27FC236}">
                  <a16:creationId xmlns:a16="http://schemas.microsoft.com/office/drawing/2014/main" id="{C3BE63C7-DEAD-42E2-9526-48437D2F3809}"/>
                </a:ext>
              </a:extLst>
            </p:cNvPr>
            <p:cNvPicPr>
              <a:picLocks noChangeAspect="1"/>
            </p:cNvPicPr>
            <p:nvPr/>
          </p:nvPicPr>
          <p:blipFill rotWithShape="1">
            <a:blip r:embed="rId3"/>
            <a:srcRect l="36835" t="24317" r="35052" b="57202"/>
            <a:stretch/>
          </p:blipFill>
          <p:spPr>
            <a:xfrm rot="10800000">
              <a:off x="7430915" y="6086279"/>
              <a:ext cx="265132" cy="229997"/>
            </a:xfrm>
            <a:prstGeom prst="rect">
              <a:avLst/>
            </a:prstGeom>
          </p:spPr>
        </p:pic>
      </p:grpSp>
      <p:grpSp>
        <p:nvGrpSpPr>
          <p:cNvPr id="54" name="Group 53">
            <a:extLst>
              <a:ext uri="{FF2B5EF4-FFF2-40B4-BE49-F238E27FC236}">
                <a16:creationId xmlns:a16="http://schemas.microsoft.com/office/drawing/2014/main" id="{6D1BEAF0-2D1A-415C-A556-C0E211FB4F27}"/>
              </a:ext>
              <a:ext uri="{C183D7F6-B498-43B3-948B-1728B52AA6E4}">
                <adec:decorative xmlns:adec="http://schemas.microsoft.com/office/drawing/2017/decorative" val="1"/>
              </a:ext>
            </a:extLst>
          </p:cNvPr>
          <p:cNvGrpSpPr/>
          <p:nvPr/>
        </p:nvGrpSpPr>
        <p:grpSpPr>
          <a:xfrm>
            <a:off x="8569575" y="4026038"/>
            <a:ext cx="3174956" cy="2521117"/>
            <a:chOff x="8569575" y="4026038"/>
            <a:chExt cx="3174956" cy="2521117"/>
          </a:xfrm>
        </p:grpSpPr>
        <p:grpSp>
          <p:nvGrpSpPr>
            <p:cNvPr id="55" name="Group 54">
              <a:extLst>
                <a:ext uri="{FF2B5EF4-FFF2-40B4-BE49-F238E27FC236}">
                  <a16:creationId xmlns:a16="http://schemas.microsoft.com/office/drawing/2014/main" id="{FF8FCB33-B35F-4ACB-864F-8CC47BE246C1}"/>
                </a:ext>
              </a:extLst>
            </p:cNvPr>
            <p:cNvGrpSpPr/>
            <p:nvPr/>
          </p:nvGrpSpPr>
          <p:grpSpPr>
            <a:xfrm>
              <a:off x="8569575" y="4026038"/>
              <a:ext cx="3174956" cy="2521117"/>
              <a:chOff x="727727" y="4026038"/>
              <a:chExt cx="3174956" cy="2521117"/>
            </a:xfrm>
          </p:grpSpPr>
          <p:sp>
            <p:nvSpPr>
              <p:cNvPr id="59" name="Rectangle 58">
                <a:extLst>
                  <a:ext uri="{FF2B5EF4-FFF2-40B4-BE49-F238E27FC236}">
                    <a16:creationId xmlns:a16="http://schemas.microsoft.com/office/drawing/2014/main" id="{9D669BC3-A6CC-4433-B9A1-03A0CD32A655}"/>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85A464F8-FEA6-402F-8592-B32570EF1D4C}"/>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4C748BB2-CF6C-4D82-9ADE-1A05ABEEB831}"/>
                  </a:ext>
                </a:extLst>
              </p:cNvPr>
              <p:cNvGrpSpPr/>
              <p:nvPr/>
            </p:nvGrpSpPr>
            <p:grpSpPr>
              <a:xfrm>
                <a:off x="2098682" y="4134582"/>
                <a:ext cx="433047" cy="433047"/>
                <a:chOff x="-810228" y="306729"/>
                <a:chExt cx="717209" cy="717209"/>
              </a:xfrm>
            </p:grpSpPr>
            <p:sp>
              <p:nvSpPr>
                <p:cNvPr id="62" name="Oval 61">
                  <a:extLst>
                    <a:ext uri="{FF2B5EF4-FFF2-40B4-BE49-F238E27FC236}">
                      <a16:creationId xmlns:a16="http://schemas.microsoft.com/office/drawing/2014/main" id="{5E20CBF7-5E44-4537-AB92-3CE0D311E52B}"/>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D0C60DF4-DBE6-4EBD-947E-1B4FFED150E5}"/>
                    </a:ext>
                  </a:extLst>
                </p:cNvPr>
                <p:cNvGrpSpPr/>
                <p:nvPr/>
              </p:nvGrpSpPr>
              <p:grpSpPr>
                <a:xfrm>
                  <a:off x="-635352" y="459169"/>
                  <a:ext cx="367456" cy="412328"/>
                  <a:chOff x="-631786" y="449263"/>
                  <a:chExt cx="367456" cy="412328"/>
                </a:xfrm>
              </p:grpSpPr>
              <p:sp>
                <p:nvSpPr>
                  <p:cNvPr id="64" name="Graphic 18">
                    <a:extLst>
                      <a:ext uri="{FF2B5EF4-FFF2-40B4-BE49-F238E27FC236}">
                        <a16:creationId xmlns:a16="http://schemas.microsoft.com/office/drawing/2014/main" id="{8411A18A-4869-4A20-9419-1C21E2618066}"/>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endParaRPr lang="en-US"/>
                  </a:p>
                </p:txBody>
              </p:sp>
              <p:sp>
                <p:nvSpPr>
                  <p:cNvPr id="65" name="Graphic 18">
                    <a:extLst>
                      <a:ext uri="{FF2B5EF4-FFF2-40B4-BE49-F238E27FC236}">
                        <a16:creationId xmlns:a16="http://schemas.microsoft.com/office/drawing/2014/main" id="{E66493BD-55A4-4B3D-A3AA-1D4CE994D72D}"/>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endParaRPr lang="en-US"/>
                  </a:p>
                </p:txBody>
              </p:sp>
            </p:grpSp>
          </p:grpSp>
        </p:grpSp>
        <p:sp>
          <p:nvSpPr>
            <p:cNvPr id="56" name="TextBox 55">
              <a:extLst>
                <a:ext uri="{FF2B5EF4-FFF2-40B4-BE49-F238E27FC236}">
                  <a16:creationId xmlns:a16="http://schemas.microsoft.com/office/drawing/2014/main" id="{87A21F03-B3E1-40A5-830C-435A97896297}"/>
                </a:ext>
              </a:extLst>
            </p:cNvPr>
            <p:cNvSpPr txBox="1"/>
            <p:nvPr/>
          </p:nvSpPr>
          <p:spPr>
            <a:xfrm>
              <a:off x="8769279" y="5207076"/>
              <a:ext cx="2336630" cy="749655"/>
            </a:xfrm>
            <a:prstGeom prst="rect">
              <a:avLst/>
            </a:prstGeom>
            <a:noFill/>
          </p:spPr>
          <p:txBody>
            <a:bodyPr wrap="square" lIns="0" tIns="0" rIns="0" bIns="0" rtlCol="0">
              <a:noAutofit/>
            </a:bodyPr>
            <a:lstStyle/>
            <a:p>
              <a:r>
                <a:rPr lang="en-US" sz="1400">
                  <a:solidFill>
                    <a:schemeClr val="bg1"/>
                  </a:solidFill>
                  <a:latin typeface="Segoe UI" panose="020B0502040204020203" pitchFamily="34" charset="0"/>
                  <a:cs typeface="Segoe UI" panose="020B0502040204020203" pitchFamily="34" charset="0"/>
                </a:rPr>
                <a:t>We have environments and landing zones already, using the CAF guidance, and want to continue improving the controls and configuration.</a:t>
              </a:r>
            </a:p>
          </p:txBody>
        </p:sp>
        <p:pic>
          <p:nvPicPr>
            <p:cNvPr id="57" name="Picture 56" descr="Icon&#10;&#10;Description automatically generated">
              <a:extLst>
                <a:ext uri="{FF2B5EF4-FFF2-40B4-BE49-F238E27FC236}">
                  <a16:creationId xmlns:a16="http://schemas.microsoft.com/office/drawing/2014/main" id="{AE0489F3-E6C2-4753-98B6-32DFD25DB204}"/>
                </a:ext>
              </a:extLst>
            </p:cNvPr>
            <p:cNvPicPr>
              <a:picLocks noChangeAspect="1"/>
            </p:cNvPicPr>
            <p:nvPr/>
          </p:nvPicPr>
          <p:blipFill rotWithShape="1">
            <a:blip r:embed="rId3"/>
            <a:srcRect l="36835" t="24317" r="35052" b="57202"/>
            <a:stretch/>
          </p:blipFill>
          <p:spPr>
            <a:xfrm>
              <a:off x="8724168" y="4726697"/>
              <a:ext cx="365640" cy="317186"/>
            </a:xfrm>
            <a:prstGeom prst="rect">
              <a:avLst/>
            </a:prstGeom>
          </p:spPr>
        </p:pic>
        <p:pic>
          <p:nvPicPr>
            <p:cNvPr id="58" name="Picture 57" descr="Icon&#10;&#10;Description automatically generated">
              <a:extLst>
                <a:ext uri="{FF2B5EF4-FFF2-40B4-BE49-F238E27FC236}">
                  <a16:creationId xmlns:a16="http://schemas.microsoft.com/office/drawing/2014/main" id="{93BE0699-F7D8-4BF6-91C8-9CA2F40CC0E8}"/>
                </a:ext>
              </a:extLst>
            </p:cNvPr>
            <p:cNvPicPr>
              <a:picLocks noChangeAspect="1"/>
            </p:cNvPicPr>
            <p:nvPr/>
          </p:nvPicPr>
          <p:blipFill rotWithShape="1">
            <a:blip r:embed="rId3"/>
            <a:srcRect l="36835" t="24317" r="35052" b="57202"/>
            <a:stretch/>
          </p:blipFill>
          <p:spPr>
            <a:xfrm rot="10800000">
              <a:off x="11354732" y="6086279"/>
              <a:ext cx="265132" cy="229997"/>
            </a:xfrm>
            <a:prstGeom prst="rect">
              <a:avLst/>
            </a:prstGeom>
          </p:spPr>
        </p:pic>
      </p:grpSp>
      <p:sp>
        <p:nvSpPr>
          <p:cNvPr id="5" name="Rectangle 4">
            <a:extLst>
              <a:ext uri="{FF2B5EF4-FFF2-40B4-BE49-F238E27FC236}">
                <a16:creationId xmlns:a16="http://schemas.microsoft.com/office/drawing/2014/main" id="{6B88E34B-47CD-4ED4-8EF9-632554DBA761}"/>
              </a:ext>
              <a:ext uri="{C183D7F6-B498-43B3-948B-1728B52AA6E4}">
                <adec:decorative xmlns:adec="http://schemas.microsoft.com/office/drawing/2017/decorative" val="1"/>
              </a:ext>
            </a:extLst>
          </p:cNvPr>
          <p:cNvSpPr/>
          <p:nvPr/>
        </p:nvSpPr>
        <p:spPr bwMode="auto">
          <a:xfrm>
            <a:off x="447469" y="1649392"/>
            <a:ext cx="4196200" cy="500026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83FA34F7-248C-4560-81FF-CFFE79054505}"/>
              </a:ext>
              <a:ext uri="{C183D7F6-B498-43B3-948B-1728B52AA6E4}">
                <adec:decorative xmlns:adec="http://schemas.microsoft.com/office/drawing/2017/decorative" val="1"/>
              </a:ext>
            </a:extLst>
          </p:cNvPr>
          <p:cNvSpPr/>
          <p:nvPr/>
        </p:nvSpPr>
        <p:spPr bwMode="auto">
          <a:xfrm>
            <a:off x="7819367" y="1649392"/>
            <a:ext cx="4190071" cy="500026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25C6D8-A4F5-4D8D-ABEC-BFF8AE9DCB39}"/>
              </a:ext>
            </a:extLst>
          </p:cNvPr>
          <p:cNvSpPr/>
          <p:nvPr/>
        </p:nvSpPr>
        <p:spPr bwMode="auto">
          <a:xfrm>
            <a:off x="3418391" y="2801029"/>
            <a:ext cx="5700532" cy="1402381"/>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rgbClr val="FFFFFF"/>
                </a:solidFill>
                <a:cs typeface="Segoe UI" pitchFamily="34" charset="0"/>
              </a:rPr>
              <a:t>Provides </a:t>
            </a:r>
            <a:r>
              <a:rPr lang="en-US" sz="2400" dirty="0">
                <a:solidFill>
                  <a:schemeClr val="accent5"/>
                </a:solidFill>
                <a:cs typeface="Segoe UI" pitchFamily="34" charset="0"/>
              </a:rPr>
              <a:t>guidance</a:t>
            </a:r>
            <a:r>
              <a:rPr lang="en-US" sz="2400">
                <a:solidFill>
                  <a:srgbClr val="FFFFFF"/>
                </a:solidFill>
                <a:cs typeface="Segoe UI" pitchFamily="34" charset="0"/>
              </a:rPr>
              <a:t> and </a:t>
            </a:r>
            <a:r>
              <a:rPr lang="en-US" sz="2400" dirty="0">
                <a:solidFill>
                  <a:schemeClr val="accent5"/>
                </a:solidFill>
                <a:cs typeface="Segoe UI" pitchFamily="34" charset="0"/>
              </a:rPr>
              <a:t>best practices </a:t>
            </a:r>
            <a:r>
              <a:rPr lang="en-US" sz="2400">
                <a:solidFill>
                  <a:srgbClr val="FFFFFF"/>
                </a:solidFill>
                <a:cs typeface="Segoe UI" pitchFamily="34" charset="0"/>
              </a:rPr>
              <a:t>on </a:t>
            </a:r>
            <a:r>
              <a:rPr lang="en-US" sz="2400" dirty="0">
                <a:solidFill>
                  <a:schemeClr val="accent5"/>
                </a:solidFill>
                <a:cs typeface="Segoe UI" pitchFamily="34" charset="0"/>
              </a:rPr>
              <a:t>modifying environments after an implementation</a:t>
            </a:r>
          </a:p>
        </p:txBody>
      </p:sp>
      <p:sp>
        <p:nvSpPr>
          <p:cNvPr id="84" name="Rectangle 83">
            <a:extLst>
              <a:ext uri="{FF2B5EF4-FFF2-40B4-BE49-F238E27FC236}">
                <a16:creationId xmlns:a16="http://schemas.microsoft.com/office/drawing/2014/main" id="{3BFA0430-1D20-4320-8D6F-1B7909599F21}"/>
              </a:ext>
            </a:extLst>
          </p:cNvPr>
          <p:cNvSpPr/>
          <p:nvPr/>
        </p:nvSpPr>
        <p:spPr bwMode="auto">
          <a:xfrm>
            <a:off x="3418391" y="4400311"/>
            <a:ext cx="5700532" cy="1722177"/>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1"/>
                </a:solidFill>
                <a:cs typeface="Segoe UI" pitchFamily="34" charset="0"/>
              </a:rPr>
              <a:t>Enables customers to make technical changes to </a:t>
            </a:r>
            <a:r>
              <a:rPr lang="en-US" sz="2400" dirty="0">
                <a:solidFill>
                  <a:schemeClr val="accent5"/>
                </a:solidFill>
                <a:cs typeface="Segoe UI" pitchFamily="34" charset="0"/>
              </a:rPr>
              <a:t>bring environments in line </a:t>
            </a:r>
            <a:r>
              <a:rPr lang="en-US" sz="2400" dirty="0">
                <a:solidFill>
                  <a:srgbClr val="FFFFFF"/>
                </a:solidFill>
                <a:cs typeface="Segoe UI" pitchFamily="34" charset="0"/>
              </a:rPr>
              <a:t>with</a:t>
            </a:r>
            <a:r>
              <a:rPr lang="en-US" sz="2400" dirty="0">
                <a:solidFill>
                  <a:schemeClr val="accent5"/>
                </a:solidFill>
                <a:cs typeface="Segoe UI" pitchFamily="34" charset="0"/>
              </a:rPr>
              <a:t> conceptual architecture </a:t>
            </a:r>
            <a:r>
              <a:rPr lang="en-US" sz="2400" dirty="0">
                <a:solidFill>
                  <a:srgbClr val="FFFFFF"/>
                </a:solidFill>
                <a:cs typeface="Segoe UI" pitchFamily="34" charset="0"/>
              </a:rPr>
              <a:t>and</a:t>
            </a:r>
            <a:r>
              <a:rPr lang="en-US" sz="2400" dirty="0">
                <a:solidFill>
                  <a:schemeClr val="accent5"/>
                </a:solidFill>
                <a:cs typeface="Segoe UI" pitchFamily="34" charset="0"/>
              </a:rPr>
              <a:t> design area recommendations</a:t>
            </a:r>
          </a:p>
        </p:txBody>
      </p:sp>
    </p:spTree>
    <p:extLst>
      <p:ext uri="{BB962C8B-B14F-4D97-AF65-F5344CB8AC3E}">
        <p14:creationId xmlns:p14="http://schemas.microsoft.com/office/powerpoint/2010/main" val="24109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500"/>
                            </p:stCondLst>
                            <p:childTnLst>
                              <p:par>
                                <p:cTn id="12" presetID="10" presetClass="exit" presetSubtype="0" fill="hold" grpId="0" nodeType="afterEffect">
                                  <p:stCondLst>
                                    <p:cond delay="750"/>
                                  </p:stCondLst>
                                  <p:childTnLst>
                                    <p:animEffect transition="out" filter="fade">
                                      <p:cBhvr>
                                        <p:cTn id="13" dur="500"/>
                                        <p:tgtEl>
                                          <p:spTgt spid="23"/>
                                        </p:tgtEl>
                                      </p:cBhvr>
                                    </p:animEffect>
                                    <p:set>
                                      <p:cBhvr>
                                        <p:cTn id="14" dur="1" fill="hold">
                                          <p:stCondLst>
                                            <p:cond delay="499"/>
                                          </p:stCondLst>
                                        </p:cTn>
                                        <p:tgtEl>
                                          <p:spTgt spid="23"/>
                                        </p:tgtEl>
                                        <p:attrNameLst>
                                          <p:attrName>style.visibility</p:attrName>
                                        </p:attrNameLst>
                                      </p:cBhvr>
                                      <p:to>
                                        <p:strVal val="hidden"/>
                                      </p:to>
                                    </p:set>
                                  </p:childTnLst>
                                </p:cTn>
                              </p:par>
                              <p:par>
                                <p:cTn id="15" presetID="10" presetClass="exit" presetSubtype="0" fill="hold" nodeType="withEffect">
                                  <p:stCondLst>
                                    <p:cond delay="75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175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animBg="1"/>
      <p:bldP spid="66" grpId="0" animBg="1"/>
      <p:bldP spid="8" grpId="0" animBg="1"/>
      <p:bldP spid="8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69AC0B-432E-4A00-A17C-5BCD517B9F1C}"/>
              </a:ext>
            </a:extLst>
          </p:cNvPr>
          <p:cNvSpPr>
            <a:spLocks noGrp="1"/>
          </p:cNvSpPr>
          <p:nvPr>
            <p:ph type="title"/>
          </p:nvPr>
        </p:nvSpPr>
        <p:spPr>
          <a:xfrm>
            <a:off x="511029" y="726262"/>
            <a:ext cx="11306469" cy="795089"/>
          </a:xfrm>
        </p:spPr>
        <p:txBody>
          <a:bodyPr/>
          <a:lstStyle/>
          <a:p>
            <a:r>
              <a:rPr lang="en-GB" sz="3600" dirty="0">
                <a:solidFill>
                  <a:schemeClr val="accent4"/>
                </a:solidFill>
              </a:rPr>
              <a:t>Implementing</a:t>
            </a:r>
            <a:r>
              <a:rPr lang="en-GB" sz="3600" dirty="0"/>
              <a:t> cloud environments</a:t>
            </a:r>
            <a:r>
              <a:rPr lang="en-GB" sz="3600" dirty="0">
                <a:solidFill>
                  <a:schemeClr val="accent4"/>
                </a:solidFill>
              </a:rPr>
              <a:t>—</a:t>
            </a:r>
            <a:br>
              <a:rPr lang="en-GB"/>
            </a:br>
            <a:r>
              <a:rPr lang="en-GB" sz="2800" dirty="0">
                <a:solidFill>
                  <a:schemeClr val="tx2"/>
                </a:solidFill>
                <a:latin typeface="Segoe UI Semilight" panose="020B0402040204020203" pitchFamily="34" charset="0"/>
                <a:cs typeface="Segoe UI Semilight" panose="020B0402040204020203" pitchFamily="34" charset="0"/>
              </a:rPr>
              <a:t>Common scenarios:</a:t>
            </a:r>
          </a:p>
        </p:txBody>
      </p:sp>
      <p:sp>
        <p:nvSpPr>
          <p:cNvPr id="2" name="Text Placeholder 1">
            <a:extLst>
              <a:ext uri="{FF2B5EF4-FFF2-40B4-BE49-F238E27FC236}">
                <a16:creationId xmlns:a16="http://schemas.microsoft.com/office/drawing/2014/main" id="{9E1CAFB3-2C2A-4423-9919-0F32C52652A9}"/>
              </a:ext>
            </a:extLst>
          </p:cNvPr>
          <p:cNvSpPr>
            <a:spLocks noGrp="1"/>
          </p:cNvSpPr>
          <p:nvPr>
            <p:ph type="body" sz="quarter" idx="10"/>
          </p:nvPr>
        </p:nvSpPr>
        <p:spPr>
          <a:xfrm>
            <a:off x="1065596" y="2526287"/>
            <a:ext cx="6177637" cy="2350513"/>
          </a:xfrm>
        </p:spPr>
        <p:txBody>
          <a:bodyPr/>
          <a:lstStyle/>
          <a:p>
            <a:pPr>
              <a:lnSpc>
                <a:spcPct val="100000"/>
              </a:lnSpc>
              <a:spcAft>
                <a:spcPts val="1200"/>
              </a:spcAft>
              <a:buClr>
                <a:srgbClr val="000000"/>
              </a:buClr>
              <a:buFont typeface="Wingdings" panose="05000000000000000000" pitchFamily="2" charset="2"/>
              <a:buChar char="§"/>
            </a:pPr>
            <a:r>
              <a:rPr lang="en-GB" sz="2000"/>
              <a:t>Cloud environment </a:t>
            </a:r>
            <a:r>
              <a:rPr lang="en-GB" sz="2000">
                <a:solidFill>
                  <a:schemeClr val="tx2"/>
                </a:solidFill>
                <a:latin typeface="+mj-lt"/>
              </a:rPr>
              <a:t>started out at a smaller scale</a:t>
            </a:r>
            <a:r>
              <a:rPr lang="en-GB" sz="2000" dirty="0">
                <a:solidFill>
                  <a:schemeClr val="tx2"/>
                </a:solidFill>
                <a:latin typeface="+mj-lt"/>
              </a:rPr>
              <a:t>—</a:t>
            </a:r>
            <a:r>
              <a:rPr lang="en-GB" sz="2000">
                <a:solidFill>
                  <a:schemeClr val="tx2"/>
                </a:solidFill>
                <a:latin typeface="+mj-lt"/>
              </a:rPr>
              <a:t>needs to adapt to accommodate growth</a:t>
            </a:r>
            <a:endParaRPr lang="en-GB" sz="2000" dirty="0">
              <a:solidFill>
                <a:schemeClr val="tx2"/>
              </a:solidFill>
              <a:latin typeface="+mj-lt"/>
            </a:endParaRPr>
          </a:p>
          <a:p>
            <a:pPr>
              <a:lnSpc>
                <a:spcPct val="100000"/>
              </a:lnSpc>
              <a:spcAft>
                <a:spcPts val="1200"/>
              </a:spcAft>
              <a:buClr>
                <a:srgbClr val="000000"/>
              </a:buClr>
              <a:buFont typeface="Wingdings" panose="05000000000000000000" pitchFamily="2" charset="2"/>
              <a:buChar char="§"/>
            </a:pPr>
            <a:r>
              <a:rPr lang="en-GB" sz="2000"/>
              <a:t>Internal demand requires </a:t>
            </a:r>
            <a:r>
              <a:rPr lang="en-GB" sz="2000" dirty="0">
                <a:solidFill>
                  <a:schemeClr val="accent4"/>
                </a:solidFill>
                <a:latin typeface="+mj-lt"/>
              </a:rPr>
              <a:t>scaling at speed</a:t>
            </a:r>
            <a:r>
              <a:rPr lang="en-GB" sz="2000" dirty="0">
                <a:latin typeface="+mj-lt"/>
              </a:rPr>
              <a:t> </a:t>
            </a:r>
          </a:p>
          <a:p>
            <a:pPr>
              <a:lnSpc>
                <a:spcPct val="100000"/>
              </a:lnSpc>
              <a:spcAft>
                <a:spcPts val="1200"/>
              </a:spcAft>
              <a:buClr>
                <a:srgbClr val="000000"/>
              </a:buClr>
              <a:buFont typeface="Wingdings" panose="05000000000000000000" pitchFamily="2" charset="2"/>
              <a:buChar char="§"/>
            </a:pPr>
            <a:r>
              <a:rPr lang="en-GB" sz="2000">
                <a:solidFill>
                  <a:schemeClr val="tx2"/>
                </a:solidFill>
                <a:latin typeface="+mj-lt"/>
              </a:rPr>
              <a:t>Business priorities </a:t>
            </a:r>
            <a:r>
              <a:rPr lang="en-GB" sz="2000"/>
              <a:t>or </a:t>
            </a:r>
            <a:r>
              <a:rPr lang="en-GB" sz="2000">
                <a:solidFill>
                  <a:schemeClr val="tx2"/>
                </a:solidFill>
                <a:latin typeface="+mj-lt"/>
              </a:rPr>
              <a:t>requirements have changed</a:t>
            </a:r>
            <a:endParaRPr lang="en-GB" sz="2000" dirty="0">
              <a:solidFill>
                <a:schemeClr val="tx2"/>
              </a:solidFill>
              <a:latin typeface="+mj-lt"/>
            </a:endParaRPr>
          </a:p>
          <a:p>
            <a:pPr>
              <a:lnSpc>
                <a:spcPct val="100000"/>
              </a:lnSpc>
              <a:spcAft>
                <a:spcPts val="1200"/>
              </a:spcAft>
              <a:buClr>
                <a:srgbClr val="000000"/>
              </a:buClr>
              <a:buFont typeface="Wingdings" panose="05000000000000000000" pitchFamily="2" charset="2"/>
              <a:buChar char="§"/>
            </a:pPr>
            <a:r>
              <a:rPr lang="en-GB" sz="2000">
                <a:solidFill>
                  <a:schemeClr val="tx2"/>
                </a:solidFill>
                <a:latin typeface="+mj-lt"/>
              </a:rPr>
              <a:t>New workload</a:t>
            </a:r>
            <a:r>
              <a:rPr lang="en-GB" sz="2000"/>
              <a:t> planned—</a:t>
            </a:r>
            <a:r>
              <a:rPr lang="en-GB" sz="2000">
                <a:solidFill>
                  <a:schemeClr val="tx2"/>
                </a:solidFill>
                <a:latin typeface="+mj-lt"/>
              </a:rPr>
              <a:t>changing requirements </a:t>
            </a:r>
            <a:r>
              <a:rPr lang="en-GB" sz="2000"/>
              <a:t>or </a:t>
            </a:r>
            <a:r>
              <a:rPr lang="en-GB" sz="2000">
                <a:solidFill>
                  <a:schemeClr val="tx2"/>
                </a:solidFill>
                <a:latin typeface="+mj-lt"/>
              </a:rPr>
              <a:t>environment design</a:t>
            </a:r>
            <a:endParaRPr lang="en-GB" sz="2000" dirty="0">
              <a:solidFill>
                <a:schemeClr val="tx2"/>
              </a:solidFill>
              <a:latin typeface="+mj-lt"/>
            </a:endParaRPr>
          </a:p>
        </p:txBody>
      </p:sp>
    </p:spTree>
    <p:extLst>
      <p:ext uri="{BB962C8B-B14F-4D97-AF65-F5344CB8AC3E}">
        <p14:creationId xmlns:p14="http://schemas.microsoft.com/office/powerpoint/2010/main" val="107872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162CC-D81F-4EE9-AA80-C54B016114B8}"/>
              </a:ext>
            </a:extLst>
          </p:cNvPr>
          <p:cNvSpPr>
            <a:spLocks noGrp="1"/>
          </p:cNvSpPr>
          <p:nvPr>
            <p:ph type="title"/>
          </p:nvPr>
        </p:nvSpPr>
        <p:spPr>
          <a:xfrm>
            <a:off x="455613" y="620713"/>
            <a:ext cx="11306175" cy="795089"/>
          </a:xfrm>
        </p:spPr>
        <p:txBody>
          <a:bodyPr/>
          <a:lstStyle/>
          <a:p>
            <a:r>
              <a:rPr lang="en-GB" sz="3600" dirty="0"/>
              <a:t>Moving from PoC to production—</a:t>
            </a:r>
            <a:br>
              <a:rPr lang="en-GB"/>
            </a:br>
            <a:r>
              <a:rPr lang="en-GB" sz="2800" dirty="0">
                <a:solidFill>
                  <a:schemeClr val="accent4"/>
                </a:solidFill>
                <a:latin typeface="Segoe UI Semilight" panose="020B0402040204020203" pitchFamily="34" charset="0"/>
                <a:cs typeface="Segoe UI Semilight" panose="020B0402040204020203" pitchFamily="34" charset="0"/>
              </a:rPr>
              <a:t>How does this affect</a:t>
            </a:r>
            <a:r>
              <a:rPr lang="en-GB" sz="2800" dirty="0">
                <a:solidFill>
                  <a:schemeClr val="tx1"/>
                </a:solidFill>
                <a:latin typeface="Segoe UI Semilight" panose="020B0402040204020203" pitchFamily="34" charset="0"/>
                <a:cs typeface="Segoe UI Semilight" panose="020B0402040204020203" pitchFamily="34" charset="0"/>
              </a:rPr>
              <a:t> your production environment?</a:t>
            </a:r>
          </a:p>
        </p:txBody>
      </p:sp>
      <p:sp>
        <p:nvSpPr>
          <p:cNvPr id="6" name="Text Placeholder 5">
            <a:extLst>
              <a:ext uri="{FF2B5EF4-FFF2-40B4-BE49-F238E27FC236}">
                <a16:creationId xmlns:a16="http://schemas.microsoft.com/office/drawing/2014/main" id="{1A6AC080-CDFB-4A39-8771-ADE6D50C011E}"/>
              </a:ext>
            </a:extLst>
          </p:cNvPr>
          <p:cNvSpPr>
            <a:spLocks noGrp="1"/>
          </p:cNvSpPr>
          <p:nvPr>
            <p:ph type="body" sz="quarter" idx="10"/>
          </p:nvPr>
        </p:nvSpPr>
        <p:spPr>
          <a:xfrm>
            <a:off x="625329" y="2036886"/>
            <a:ext cx="8539837" cy="3208214"/>
          </a:xfrm>
        </p:spPr>
        <p:txBody>
          <a:bodyPr/>
          <a:lstStyle/>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Architecture and environment design that is used for experimentation </a:t>
            </a:r>
            <a:r>
              <a:rPr lang="en-GB" sz="2000">
                <a:solidFill>
                  <a:schemeClr val="tx2"/>
                </a:solidFill>
                <a:latin typeface="+mj-lt"/>
              </a:rPr>
              <a:t>often does not reflect how it should be designed for production</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Fast experiments and proving theories are a </a:t>
            </a:r>
            <a:r>
              <a:rPr lang="en-GB" sz="2000">
                <a:solidFill>
                  <a:schemeClr val="tx2"/>
                </a:solidFill>
                <a:latin typeface="+mj-lt"/>
              </a:rPr>
              <a:t>fundamental benefit of elastic cloud services</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dirty="0">
                <a:gradFill>
                  <a:gsLst>
                    <a:gs pos="2917">
                      <a:schemeClr val="tx1"/>
                    </a:gs>
                    <a:gs pos="30000">
                      <a:schemeClr val="tx1"/>
                    </a:gs>
                  </a:gsLst>
                  <a:lin ang="5400000" scaled="0"/>
                </a:gradFill>
              </a:rPr>
              <a:t>It's </a:t>
            </a:r>
            <a:r>
              <a:rPr lang="en-GB" sz="2000">
                <a:gradFill>
                  <a:gsLst>
                    <a:gs pos="2917">
                      <a:schemeClr val="tx1"/>
                    </a:gs>
                    <a:gs pos="30000">
                      <a:schemeClr val="tx1"/>
                    </a:gs>
                  </a:gsLst>
                  <a:lin ang="5400000" scaled="0"/>
                </a:gradFill>
              </a:rPr>
              <a:t>common </a:t>
            </a:r>
            <a:r>
              <a:rPr lang="en-GB" sz="2000" dirty="0">
                <a:gradFill>
                  <a:gsLst>
                    <a:gs pos="2917">
                      <a:schemeClr val="tx1"/>
                    </a:gs>
                    <a:gs pos="30000">
                      <a:schemeClr val="tx1"/>
                    </a:gs>
                  </a:gsLst>
                  <a:lin ang="5400000" scaled="0"/>
                </a:gradFill>
              </a:rPr>
              <a:t>to see</a:t>
            </a:r>
            <a:r>
              <a:rPr lang="en-GB" sz="2000">
                <a:gradFill>
                  <a:gsLst>
                    <a:gs pos="2917">
                      <a:schemeClr val="tx1"/>
                    </a:gs>
                    <a:gs pos="30000">
                      <a:schemeClr val="tx1"/>
                    </a:gs>
                  </a:gsLst>
                  <a:lin ang="5400000" scaled="0"/>
                </a:gradFill>
              </a:rPr>
              <a:t> PoC environments </a:t>
            </a:r>
            <a:r>
              <a:rPr lang="en-GB" sz="2000">
                <a:solidFill>
                  <a:schemeClr val="tx2"/>
                </a:solidFill>
                <a:latin typeface="+mj-lt"/>
              </a:rPr>
              <a:t>organically grow into being used in production-like scenarios</a:t>
            </a:r>
            <a:endParaRPr lang="en-GB" sz="2000" dirty="0">
              <a:solidFill>
                <a:schemeClr val="tx2"/>
              </a:solidFill>
              <a:latin typeface="+mj-lt"/>
            </a:endParaRPr>
          </a:p>
          <a:p>
            <a:pPr>
              <a:lnSpc>
                <a:spcPct val="100000"/>
              </a:lnSpc>
              <a:spcAft>
                <a:spcPts val="1200"/>
              </a:spcAft>
              <a:buFont typeface="Wingdings" panose="05000000000000000000" pitchFamily="2" charset="2"/>
              <a:buChar char="§"/>
            </a:pPr>
            <a:r>
              <a:rPr lang="en-GB" sz="2000">
                <a:gradFill>
                  <a:gsLst>
                    <a:gs pos="2917">
                      <a:schemeClr val="tx1"/>
                    </a:gs>
                    <a:gs pos="30000">
                      <a:schemeClr val="tx1"/>
                    </a:gs>
                  </a:gsLst>
                  <a:lin ang="5400000" scaled="0"/>
                </a:gradFill>
              </a:rPr>
              <a:t>Typically creates a decision point where the environment is depended on by users—but </a:t>
            </a:r>
            <a:r>
              <a:rPr lang="en-GB" sz="2000">
                <a:solidFill>
                  <a:schemeClr val="tx2"/>
                </a:solidFill>
                <a:latin typeface="+mj-lt"/>
              </a:rPr>
              <a:t>also needs aligning to best practices for production environment design</a:t>
            </a:r>
            <a:endParaRPr lang="en-US" sz="2000" dirty="0">
              <a:solidFill>
                <a:schemeClr val="tx2"/>
              </a:solidFill>
              <a:latin typeface="+mj-lt"/>
            </a:endParaRPr>
          </a:p>
        </p:txBody>
      </p:sp>
    </p:spTree>
    <p:extLst>
      <p:ext uri="{BB962C8B-B14F-4D97-AF65-F5344CB8AC3E}">
        <p14:creationId xmlns:p14="http://schemas.microsoft.com/office/powerpoint/2010/main" val="10037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0CF1-B2EF-4DBB-911A-5D8422ED70F9}"/>
              </a:ext>
            </a:extLst>
          </p:cNvPr>
          <p:cNvSpPr>
            <a:spLocks noGrp="1"/>
          </p:cNvSpPr>
          <p:nvPr>
            <p:ph type="title"/>
          </p:nvPr>
        </p:nvSpPr>
        <p:spPr>
          <a:xfrm>
            <a:off x="700031" y="712308"/>
            <a:ext cx="11306469" cy="800219"/>
          </a:xfrm>
        </p:spPr>
        <p:txBody>
          <a:bodyPr/>
          <a:lstStyle/>
          <a:p>
            <a:r>
              <a:rPr lang="en-GB" sz="3600" dirty="0">
                <a:solidFill>
                  <a:schemeClr val="accent4"/>
                </a:solidFill>
              </a:rPr>
              <a:t>Align</a:t>
            </a:r>
            <a:r>
              <a:rPr lang="en-GB" sz="3600"/>
              <a:t> activities</a:t>
            </a:r>
            <a:r>
              <a:rPr lang="en-GB" sz="3600" dirty="0">
                <a:solidFill>
                  <a:schemeClr val="accent4"/>
                </a:solidFill>
              </a:rPr>
              <a:t>—</a:t>
            </a:r>
            <a:br>
              <a:rPr lang="en-GB" sz="3600" dirty="0"/>
            </a:br>
            <a:r>
              <a:rPr lang="en-GB" sz="2800" dirty="0">
                <a:latin typeface="Segoe UI Semilight" panose="020B0402040204020203" pitchFamily="34" charset="0"/>
                <a:cs typeface="Segoe UI Semilight" panose="020B0402040204020203" pitchFamily="34" charset="0"/>
              </a:rPr>
              <a:t>Common</a:t>
            </a:r>
            <a:r>
              <a:rPr lang="en-GB" sz="3600" dirty="0"/>
              <a:t> </a:t>
            </a:r>
            <a:r>
              <a:rPr lang="en-GB" sz="2800" dirty="0">
                <a:latin typeface="Segoe UI Semilight" panose="020B0402040204020203" pitchFamily="34" charset="0"/>
                <a:cs typeface="Segoe UI Semilight" panose="020B0402040204020203" pitchFamily="34" charset="0"/>
              </a:rPr>
              <a:t>examples:</a:t>
            </a:r>
          </a:p>
        </p:txBody>
      </p:sp>
      <p:sp>
        <p:nvSpPr>
          <p:cNvPr id="4" name="Text Placeholder 3">
            <a:extLst>
              <a:ext uri="{FF2B5EF4-FFF2-40B4-BE49-F238E27FC236}">
                <a16:creationId xmlns:a16="http://schemas.microsoft.com/office/drawing/2014/main" id="{AF41B147-74A7-4B78-AAFF-20BFCFE0FD0E}"/>
              </a:ext>
            </a:extLst>
          </p:cNvPr>
          <p:cNvSpPr>
            <a:spLocks noGrp="1"/>
          </p:cNvSpPr>
          <p:nvPr>
            <p:ph type="body" sz="quarter" idx="10"/>
          </p:nvPr>
        </p:nvSpPr>
        <p:spPr>
          <a:xfrm>
            <a:off x="880259" y="4070601"/>
            <a:ext cx="2926080" cy="615553"/>
          </a:xfrm>
        </p:spPr>
        <p:txBody>
          <a:bodyPr/>
          <a:lstStyle/>
          <a:p>
            <a:pPr marL="0" indent="0">
              <a:lnSpc>
                <a:spcPct val="100000"/>
              </a:lnSpc>
              <a:spcAft>
                <a:spcPts val="1200"/>
              </a:spcAft>
              <a:buNone/>
            </a:pPr>
            <a:r>
              <a:rPr lang="en-GB" sz="2000" dirty="0">
                <a:solidFill>
                  <a:srgbClr val="0078D4"/>
                </a:solidFill>
                <a:latin typeface="+mj-lt"/>
              </a:rPr>
              <a:t>Moving workloads</a:t>
            </a:r>
            <a:r>
              <a:rPr lang="en-GB" sz="2000" dirty="0">
                <a:solidFill>
                  <a:schemeClr val="tx1"/>
                </a:solidFill>
              </a:rPr>
              <a:t> into dedicated subscriptions</a:t>
            </a:r>
          </a:p>
        </p:txBody>
      </p:sp>
      <p:sp>
        <p:nvSpPr>
          <p:cNvPr id="25" name="Text Placeholder 3">
            <a:extLst>
              <a:ext uri="{FF2B5EF4-FFF2-40B4-BE49-F238E27FC236}">
                <a16:creationId xmlns:a16="http://schemas.microsoft.com/office/drawing/2014/main" id="{761B157E-AE74-4702-800C-BCFF5E04B244}"/>
              </a:ext>
            </a:extLst>
          </p:cNvPr>
          <p:cNvSpPr txBox="1">
            <a:spLocks/>
          </p:cNvSpPr>
          <p:nvPr/>
        </p:nvSpPr>
        <p:spPr>
          <a:xfrm>
            <a:off x="4741478" y="4113070"/>
            <a:ext cx="2846086" cy="923330"/>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1200"/>
              </a:spcAft>
              <a:buFont typeface="Arial" panose="020B0604020202020204" pitchFamily="34" charset="0"/>
              <a:buNone/>
            </a:pPr>
            <a:r>
              <a:rPr lang="en-US" sz="2000" dirty="0">
                <a:solidFill>
                  <a:srgbClr val="0078D4"/>
                </a:solidFill>
                <a:latin typeface="+mj-lt"/>
              </a:rPr>
              <a:t>Expanding management group structure </a:t>
            </a:r>
            <a:r>
              <a:rPr lang="en-US" sz="2000" dirty="0">
                <a:solidFill>
                  <a:schemeClr val="tx1"/>
                </a:solidFill>
              </a:rPr>
              <a:t>to </a:t>
            </a:r>
            <a:br>
              <a:rPr lang="en-US" sz="2000" dirty="0">
                <a:solidFill>
                  <a:schemeClr val="tx1"/>
                </a:solidFill>
              </a:rPr>
            </a:br>
            <a:r>
              <a:rPr lang="en-US" sz="2000" dirty="0">
                <a:solidFill>
                  <a:schemeClr val="tx1"/>
                </a:solidFill>
              </a:rPr>
              <a:t>scale the environment</a:t>
            </a:r>
          </a:p>
        </p:txBody>
      </p:sp>
      <p:sp>
        <p:nvSpPr>
          <p:cNvPr id="26" name="Text Placeholder 3">
            <a:extLst>
              <a:ext uri="{FF2B5EF4-FFF2-40B4-BE49-F238E27FC236}">
                <a16:creationId xmlns:a16="http://schemas.microsoft.com/office/drawing/2014/main" id="{FFED3C62-424A-4961-8EA0-2D460E357FB0}"/>
              </a:ext>
            </a:extLst>
          </p:cNvPr>
          <p:cNvSpPr txBox="1">
            <a:spLocks/>
          </p:cNvSpPr>
          <p:nvPr/>
        </p:nvSpPr>
        <p:spPr>
          <a:xfrm>
            <a:off x="8650635" y="4070601"/>
            <a:ext cx="2926080" cy="615553"/>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spcAft>
                <a:spcPts val="1200"/>
              </a:spcAft>
              <a:buFont typeface="Arial" panose="020B0604020202020204" pitchFamily="34" charset="0"/>
              <a:buNone/>
            </a:pPr>
            <a:r>
              <a:rPr lang="en-US" sz="2000" dirty="0">
                <a:solidFill>
                  <a:srgbClr val="0078D4"/>
                </a:solidFill>
                <a:latin typeface="+mj-lt"/>
              </a:rPr>
              <a:t>Moving networking </a:t>
            </a:r>
            <a:r>
              <a:rPr lang="en-US" sz="2000" dirty="0">
                <a:solidFill>
                  <a:schemeClr val="tx1"/>
                </a:solidFill>
              </a:rPr>
              <a:t>into dedicated subscriptions</a:t>
            </a:r>
          </a:p>
        </p:txBody>
      </p:sp>
      <p:grpSp>
        <p:nvGrpSpPr>
          <p:cNvPr id="66" name="Group 65">
            <a:extLst>
              <a:ext uri="{FF2B5EF4-FFF2-40B4-BE49-F238E27FC236}">
                <a16:creationId xmlns:a16="http://schemas.microsoft.com/office/drawing/2014/main" id="{354A1DA0-0B4D-4230-BA79-83F29AC00770}"/>
              </a:ext>
              <a:ext uri="{C183D7F6-B498-43B3-948B-1728B52AA6E4}">
                <adec:decorative xmlns:adec="http://schemas.microsoft.com/office/drawing/2017/decorative" val="1"/>
              </a:ext>
            </a:extLst>
          </p:cNvPr>
          <p:cNvGrpSpPr/>
          <p:nvPr/>
        </p:nvGrpSpPr>
        <p:grpSpPr>
          <a:xfrm>
            <a:off x="1495570" y="2201863"/>
            <a:ext cx="1573145" cy="1573145"/>
            <a:chOff x="1495570" y="1802785"/>
            <a:chExt cx="1573145" cy="1573145"/>
          </a:xfrm>
        </p:grpSpPr>
        <p:sp>
          <p:nvSpPr>
            <p:cNvPr id="24" name="Oval 23">
              <a:extLst>
                <a:ext uri="{FF2B5EF4-FFF2-40B4-BE49-F238E27FC236}">
                  <a16:creationId xmlns:a16="http://schemas.microsoft.com/office/drawing/2014/main" id="{EDEE4DC3-ED35-48D2-8943-54440AB70512}"/>
                </a:ext>
              </a:extLst>
            </p:cNvPr>
            <p:cNvSpPr/>
            <p:nvPr/>
          </p:nvSpPr>
          <p:spPr bwMode="auto">
            <a:xfrm>
              <a:off x="1495570" y="1802785"/>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A9CABE95-53E6-491A-BDFF-FEB1D32F3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1029" y="2341784"/>
              <a:ext cx="403364" cy="448320"/>
            </a:xfrm>
            <a:prstGeom prst="rect">
              <a:avLst/>
            </a:prstGeom>
          </p:spPr>
        </p:pic>
        <p:grpSp>
          <p:nvGrpSpPr>
            <p:cNvPr id="31" name="Group 30">
              <a:extLst>
                <a:ext uri="{FF2B5EF4-FFF2-40B4-BE49-F238E27FC236}">
                  <a16:creationId xmlns:a16="http://schemas.microsoft.com/office/drawing/2014/main" id="{0710DD61-6C1D-4EFB-9754-08A709BAA47C}"/>
                </a:ext>
              </a:extLst>
            </p:cNvPr>
            <p:cNvGrpSpPr/>
            <p:nvPr/>
          </p:nvGrpSpPr>
          <p:grpSpPr>
            <a:xfrm>
              <a:off x="1739973" y="2037510"/>
              <a:ext cx="1183348" cy="1056866"/>
              <a:chOff x="1719404" y="2078023"/>
              <a:chExt cx="1183348" cy="1056866"/>
            </a:xfrm>
          </p:grpSpPr>
          <p:sp>
            <p:nvSpPr>
              <p:cNvPr id="19" name="Arc 18">
                <a:extLst>
                  <a:ext uri="{FF2B5EF4-FFF2-40B4-BE49-F238E27FC236}">
                    <a16:creationId xmlns:a16="http://schemas.microsoft.com/office/drawing/2014/main" id="{8BE7CE2A-199E-4A07-8E6F-784B6823B858}"/>
                  </a:ext>
                </a:extLst>
              </p:cNvPr>
              <p:cNvSpPr/>
              <p:nvPr/>
            </p:nvSpPr>
            <p:spPr>
              <a:xfrm>
                <a:off x="1719404" y="2078023"/>
                <a:ext cx="1056866" cy="1056866"/>
              </a:xfrm>
              <a:prstGeom prst="arc">
                <a:avLst>
                  <a:gd name="adj1" fmla="val 9808"/>
                  <a:gd name="adj2" fmla="val 8971376"/>
                </a:avLst>
              </a:pr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1" name="Graphic 41">
                <a:extLst>
                  <a:ext uri="{FF2B5EF4-FFF2-40B4-BE49-F238E27FC236}">
                    <a16:creationId xmlns:a16="http://schemas.microsoft.com/office/drawing/2014/main" id="{5EA3AF71-D8A3-48ED-80EA-028C8782B190}"/>
                  </a:ext>
                </a:extLst>
              </p:cNvPr>
              <p:cNvSpPr/>
              <p:nvPr/>
            </p:nvSpPr>
            <p:spPr>
              <a:xfrm rot="16945910">
                <a:off x="2716998" y="2547987"/>
                <a:ext cx="118543" cy="252965"/>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E9E989F7-82CE-4D0E-81AD-C9193484D084}"/>
                </a:ext>
              </a:extLst>
            </p:cNvPr>
            <p:cNvGrpSpPr/>
            <p:nvPr/>
          </p:nvGrpSpPr>
          <p:grpSpPr>
            <a:xfrm rot="9900000">
              <a:off x="1632746" y="2105523"/>
              <a:ext cx="1183348" cy="1056866"/>
              <a:chOff x="1719404" y="2078023"/>
              <a:chExt cx="1183348" cy="1056866"/>
            </a:xfrm>
          </p:grpSpPr>
          <p:sp>
            <p:nvSpPr>
              <p:cNvPr id="33" name="Arc 32">
                <a:extLst>
                  <a:ext uri="{FF2B5EF4-FFF2-40B4-BE49-F238E27FC236}">
                    <a16:creationId xmlns:a16="http://schemas.microsoft.com/office/drawing/2014/main" id="{761BF32E-0C0B-4C2A-8D8B-29722C063986}"/>
                  </a:ext>
                </a:extLst>
              </p:cNvPr>
              <p:cNvSpPr/>
              <p:nvPr/>
            </p:nvSpPr>
            <p:spPr>
              <a:xfrm>
                <a:off x="1719404" y="2078023"/>
                <a:ext cx="1056866" cy="1056866"/>
              </a:xfrm>
              <a:prstGeom prst="arc">
                <a:avLst>
                  <a:gd name="adj1" fmla="val 9808"/>
                  <a:gd name="adj2" fmla="val 10489323"/>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4" name="Graphic 41">
                <a:extLst>
                  <a:ext uri="{FF2B5EF4-FFF2-40B4-BE49-F238E27FC236}">
                    <a16:creationId xmlns:a16="http://schemas.microsoft.com/office/drawing/2014/main" id="{4BB7CDFB-806A-418C-8EB2-67FB4E9CB4D5}"/>
                  </a:ext>
                </a:extLst>
              </p:cNvPr>
              <p:cNvSpPr/>
              <p:nvPr/>
            </p:nvSpPr>
            <p:spPr>
              <a:xfrm rot="16945910">
                <a:off x="2716998" y="2547987"/>
                <a:ext cx="118543" cy="252965"/>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endParaRPr lang="en-US"/>
              </a:p>
            </p:txBody>
          </p:sp>
        </p:grpSp>
      </p:grpSp>
      <p:grpSp>
        <p:nvGrpSpPr>
          <p:cNvPr id="67" name="Group 66">
            <a:extLst>
              <a:ext uri="{FF2B5EF4-FFF2-40B4-BE49-F238E27FC236}">
                <a16:creationId xmlns:a16="http://schemas.microsoft.com/office/drawing/2014/main" id="{418A7804-2FDD-4F8C-A29A-6CB824399EBD}"/>
              </a:ext>
              <a:ext uri="{C183D7F6-B498-43B3-948B-1728B52AA6E4}">
                <adec:decorative xmlns:adec="http://schemas.microsoft.com/office/drawing/2017/decorative" val="1"/>
              </a:ext>
            </a:extLst>
          </p:cNvPr>
          <p:cNvGrpSpPr/>
          <p:nvPr/>
        </p:nvGrpSpPr>
        <p:grpSpPr>
          <a:xfrm>
            <a:off x="5309428" y="2218962"/>
            <a:ext cx="1573145" cy="1573145"/>
            <a:chOff x="5309428" y="1819884"/>
            <a:chExt cx="1573145" cy="1573145"/>
          </a:xfrm>
        </p:grpSpPr>
        <p:sp>
          <p:nvSpPr>
            <p:cNvPr id="27" name="Oval 26">
              <a:extLst>
                <a:ext uri="{FF2B5EF4-FFF2-40B4-BE49-F238E27FC236}">
                  <a16:creationId xmlns:a16="http://schemas.microsoft.com/office/drawing/2014/main" id="{E7E33091-81A8-4FD7-97B1-1F52F7C0FF83}"/>
                </a:ext>
              </a:extLst>
            </p:cNvPr>
            <p:cNvSpPr/>
            <p:nvPr/>
          </p:nvSpPr>
          <p:spPr bwMode="auto">
            <a:xfrm>
              <a:off x="5309428" y="1819884"/>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aphic 10">
              <a:extLst>
                <a:ext uri="{FF2B5EF4-FFF2-40B4-BE49-F238E27FC236}">
                  <a16:creationId xmlns:a16="http://schemas.microsoft.com/office/drawing/2014/main" id="{1E740A3A-E7FB-44B1-8499-7E9F78600326}"/>
                </a:ext>
              </a:extLst>
            </p:cNvPr>
            <p:cNvGrpSpPr/>
            <p:nvPr/>
          </p:nvGrpSpPr>
          <p:grpSpPr>
            <a:xfrm>
              <a:off x="6164521" y="2671585"/>
              <a:ext cx="317886" cy="317886"/>
              <a:chOff x="5570538" y="-1594017"/>
              <a:chExt cx="1219200" cy="1219200"/>
            </a:xfrm>
          </p:grpSpPr>
          <p:sp>
            <p:nvSpPr>
              <p:cNvPr id="44" name="Freeform: Shape 43">
                <a:extLst>
                  <a:ext uri="{FF2B5EF4-FFF2-40B4-BE49-F238E27FC236}">
                    <a16:creationId xmlns:a16="http://schemas.microsoft.com/office/drawing/2014/main" id="{A6090476-E1BE-479C-85FD-F40F8C0B667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9AA754D-1FFC-4A02-8FC8-275B253A9E39}"/>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FDCCAE8-04CE-4693-A7A1-CBE335598259}"/>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EC93C0C-606A-49C4-8B86-301DADDE5BEE}"/>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19664CA-C003-4851-8A67-FA2C274A7D80}"/>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60E82090-345C-479C-A993-93B5C482504E}"/>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aphic 10">
              <a:extLst>
                <a:ext uri="{FF2B5EF4-FFF2-40B4-BE49-F238E27FC236}">
                  <a16:creationId xmlns:a16="http://schemas.microsoft.com/office/drawing/2014/main" id="{72D82CA3-DDF1-4D06-BBCD-59D5B9D65505}"/>
                </a:ext>
              </a:extLst>
            </p:cNvPr>
            <p:cNvGrpSpPr/>
            <p:nvPr/>
          </p:nvGrpSpPr>
          <p:grpSpPr>
            <a:xfrm>
              <a:off x="5689959" y="2671585"/>
              <a:ext cx="317886" cy="317886"/>
              <a:chOff x="5570538" y="-1594017"/>
              <a:chExt cx="1219200" cy="1219200"/>
            </a:xfrm>
          </p:grpSpPr>
          <p:sp>
            <p:nvSpPr>
              <p:cNvPr id="51" name="Freeform: Shape 50">
                <a:extLst>
                  <a:ext uri="{FF2B5EF4-FFF2-40B4-BE49-F238E27FC236}">
                    <a16:creationId xmlns:a16="http://schemas.microsoft.com/office/drawing/2014/main" id="{F01D3F6B-29CC-4795-ABD1-CB40BDE30F5A}"/>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6B813AF-56CC-49EE-BC3A-A95432B32F2A}"/>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0B814FC-F76B-4F9B-A766-080CBE25777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1783C226-0314-4EB8-99C7-BA9A4611EB70}"/>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8DB566A-452B-45A3-8B2E-D2321BEC16B2}"/>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6F25EB5-A08D-4864-B2F2-0D3E011F2C1B}"/>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accent5"/>
              </a:solidFill>
              <a:ln w="9525" cap="flat">
                <a:solidFill>
                  <a:schemeClr val="accent5"/>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10">
              <a:extLst>
                <a:ext uri="{FF2B5EF4-FFF2-40B4-BE49-F238E27FC236}">
                  <a16:creationId xmlns:a16="http://schemas.microsoft.com/office/drawing/2014/main" id="{E6D860D9-22E3-4625-A92E-81C947CD8D55}"/>
                </a:ext>
              </a:extLst>
            </p:cNvPr>
            <p:cNvGrpSpPr/>
            <p:nvPr/>
          </p:nvGrpSpPr>
          <p:grpSpPr>
            <a:xfrm>
              <a:off x="5800465" y="2174103"/>
              <a:ext cx="577062" cy="577062"/>
              <a:chOff x="5570538" y="-1594017"/>
              <a:chExt cx="1219200" cy="1219200"/>
            </a:xfrm>
          </p:grpSpPr>
          <p:sp>
            <p:nvSpPr>
              <p:cNvPr id="9" name="Freeform: Shape 8">
                <a:extLst>
                  <a:ext uri="{FF2B5EF4-FFF2-40B4-BE49-F238E27FC236}">
                    <a16:creationId xmlns:a16="http://schemas.microsoft.com/office/drawing/2014/main" id="{B058B2E3-D397-451D-993E-83F5601DDE6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222E6C9-FB70-4229-BE1F-F94007122A5E}"/>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A829B59-5C1E-4180-A30C-7368FDCB0F8B}"/>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7AF52F0-4713-4A07-8B7A-B0D4B46DEFEB}"/>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55EA5C2-0D41-449D-955F-B638920CA81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5678A26-BBF1-409A-8080-FC14E15066E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solidFill>
                  <a:schemeClr val="tx2"/>
                </a:solidFill>
                <a:prstDash val="solid"/>
                <a:miter/>
              </a:ln>
            </p:spPr>
            <p:txBody>
              <a:bodyPr rtlCol="0" anchor="ct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C28BAEC4-FE73-4601-BC1D-6116433204AC}"/>
              </a:ext>
              <a:ext uri="{C183D7F6-B498-43B3-948B-1728B52AA6E4}">
                <adec:decorative xmlns:adec="http://schemas.microsoft.com/office/drawing/2017/decorative" val="1"/>
              </a:ext>
            </a:extLst>
          </p:cNvPr>
          <p:cNvGrpSpPr/>
          <p:nvPr/>
        </p:nvGrpSpPr>
        <p:grpSpPr>
          <a:xfrm>
            <a:off x="9123286" y="2218962"/>
            <a:ext cx="1573145" cy="1573145"/>
            <a:chOff x="9123286" y="1819884"/>
            <a:chExt cx="1573145" cy="1573145"/>
          </a:xfrm>
        </p:grpSpPr>
        <p:sp>
          <p:nvSpPr>
            <p:cNvPr id="28" name="Oval 27">
              <a:extLst>
                <a:ext uri="{FF2B5EF4-FFF2-40B4-BE49-F238E27FC236}">
                  <a16:creationId xmlns:a16="http://schemas.microsoft.com/office/drawing/2014/main" id="{25FC347F-9E99-44CE-933A-4913A21963A9}"/>
                </a:ext>
              </a:extLst>
            </p:cNvPr>
            <p:cNvSpPr/>
            <p:nvPr/>
          </p:nvSpPr>
          <p:spPr bwMode="auto">
            <a:xfrm>
              <a:off x="9123286" y="1819884"/>
              <a:ext cx="1573145" cy="1573145"/>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13ACFB3A-7317-4832-B909-C00E1C6CC621}"/>
                </a:ext>
              </a:extLst>
            </p:cNvPr>
            <p:cNvGrpSpPr/>
            <p:nvPr/>
          </p:nvGrpSpPr>
          <p:grpSpPr>
            <a:xfrm>
              <a:off x="9332751" y="2476115"/>
              <a:ext cx="1154214" cy="344369"/>
              <a:chOff x="9317461" y="2511782"/>
              <a:chExt cx="1093968" cy="326394"/>
            </a:xfrm>
          </p:grpSpPr>
          <p:pic>
            <p:nvPicPr>
              <p:cNvPr id="16" name="Graphic 15" descr="Monitor">
                <a:extLst>
                  <a:ext uri="{FF2B5EF4-FFF2-40B4-BE49-F238E27FC236}">
                    <a16:creationId xmlns:a16="http://schemas.microsoft.com/office/drawing/2014/main" id="{DE116CEC-0DA7-4477-B010-B1DDB693EF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7461" y="2511782"/>
                <a:ext cx="324251" cy="326394"/>
              </a:xfrm>
              <a:prstGeom prst="rect">
                <a:avLst/>
              </a:prstGeom>
            </p:spPr>
          </p:pic>
          <p:pic>
            <p:nvPicPr>
              <p:cNvPr id="58" name="Graphic 57" descr="Monitor">
                <a:extLst>
                  <a:ext uri="{FF2B5EF4-FFF2-40B4-BE49-F238E27FC236}">
                    <a16:creationId xmlns:a16="http://schemas.microsoft.com/office/drawing/2014/main" id="{852986CE-BE79-42B7-97D0-05EC115A19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2320" y="2511782"/>
                <a:ext cx="324251" cy="326394"/>
              </a:xfrm>
              <a:prstGeom prst="rect">
                <a:avLst/>
              </a:prstGeom>
            </p:spPr>
          </p:pic>
          <p:pic>
            <p:nvPicPr>
              <p:cNvPr id="59" name="Graphic 58" descr="Monitor">
                <a:extLst>
                  <a:ext uri="{FF2B5EF4-FFF2-40B4-BE49-F238E27FC236}">
                    <a16:creationId xmlns:a16="http://schemas.microsoft.com/office/drawing/2014/main" id="{44B85F7F-DA4F-4468-A600-86665EB429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7178" y="2511782"/>
                <a:ext cx="324251" cy="326394"/>
              </a:xfrm>
              <a:prstGeom prst="rect">
                <a:avLst/>
              </a:prstGeom>
            </p:spPr>
          </p:pic>
        </p:grpSp>
        <p:sp>
          <p:nvSpPr>
            <p:cNvPr id="61" name="Rectangle 60">
              <a:extLst>
                <a:ext uri="{FF2B5EF4-FFF2-40B4-BE49-F238E27FC236}">
                  <a16:creationId xmlns:a16="http://schemas.microsoft.com/office/drawing/2014/main" id="{E3D24167-EAC7-4691-83AA-7A3D7F98BFD5}"/>
                </a:ext>
              </a:extLst>
            </p:cNvPr>
            <p:cNvSpPr/>
            <p:nvPr/>
          </p:nvSpPr>
          <p:spPr bwMode="auto">
            <a:xfrm>
              <a:off x="9296107" y="2384385"/>
              <a:ext cx="1231068" cy="486137"/>
            </a:xfrm>
            <a:prstGeom prst="rect">
              <a:avLst/>
            </a:prstGeom>
            <a:noFill/>
            <a:ln w="19050">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57AC1503-2823-4B89-9B8C-CD83E0394AF5}"/>
                </a:ext>
              </a:extLst>
            </p:cNvPr>
            <p:cNvSpPr/>
            <p:nvPr/>
          </p:nvSpPr>
          <p:spPr bwMode="auto">
            <a:xfrm>
              <a:off x="9821119" y="2341784"/>
              <a:ext cx="167833" cy="123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E8428E3B-8FE5-4991-A2EB-E4991ADEFF11}"/>
                </a:ext>
              </a:extLst>
            </p:cNvPr>
            <p:cNvGrpSpPr/>
            <p:nvPr/>
          </p:nvGrpSpPr>
          <p:grpSpPr>
            <a:xfrm>
              <a:off x="9766818" y="2084510"/>
              <a:ext cx="286080" cy="349690"/>
              <a:chOff x="9751683" y="2084510"/>
              <a:chExt cx="286080" cy="349690"/>
            </a:xfrm>
          </p:grpSpPr>
          <p:sp>
            <p:nvSpPr>
              <p:cNvPr id="20" name="Graphic 41">
                <a:extLst>
                  <a:ext uri="{FF2B5EF4-FFF2-40B4-BE49-F238E27FC236}">
                    <a16:creationId xmlns:a16="http://schemas.microsoft.com/office/drawing/2014/main" id="{BB088082-AC01-44FA-8835-CE7CB7B2A4B4}"/>
                  </a:ext>
                </a:extLst>
              </p:cNvPr>
              <p:cNvSpPr/>
              <p:nvPr/>
            </p:nvSpPr>
            <p:spPr>
              <a:xfrm rot="16200000">
                <a:off x="9827692" y="2008501"/>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endParaRPr lang="en-US"/>
              </a:p>
            </p:txBody>
          </p:sp>
          <p:cxnSp>
            <p:nvCxnSpPr>
              <p:cNvPr id="63" name="Straight Connector 62">
                <a:extLst>
                  <a:ext uri="{FF2B5EF4-FFF2-40B4-BE49-F238E27FC236}">
                    <a16:creationId xmlns:a16="http://schemas.microsoft.com/office/drawing/2014/main" id="{580EAFB9-B6AE-4FE7-98D8-69CA0AE3FB30}"/>
                  </a:ext>
                </a:extLst>
              </p:cNvPr>
              <p:cNvCxnSpPr>
                <a:cxnSpLocks/>
              </p:cNvCxnSpPr>
              <p:nvPr/>
            </p:nvCxnSpPr>
            <p:spPr>
              <a:xfrm flipH="1">
                <a:off x="9894723" y="2084511"/>
                <a:ext cx="1" cy="34968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293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anim calcmode="lin" valueType="num">
                                      <p:cBhvr>
                                        <p:cTn id="10" dur="500" fill="hold"/>
                                        <p:tgtEl>
                                          <p:spTgt spid="4">
                                            <p:txEl>
                                              <p:pRg st="0" end="0"/>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0" end="0"/>
                                            </p:txEl>
                                          </p:spTgt>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anim calcmode="lin" valueType="num">
                                      <p:cBhvr>
                                        <p:cTn id="17" dur="500" fill="hold"/>
                                        <p:tgtEl>
                                          <p:spTgt spid="66"/>
                                        </p:tgtEl>
                                        <p:attrNameLst>
                                          <p:attrName>ppt_x</p:attrName>
                                        </p:attrNameLst>
                                      </p:cBhvr>
                                      <p:tavLst>
                                        <p:tav tm="0">
                                          <p:val>
                                            <p:fltVal val="0.5"/>
                                          </p:val>
                                        </p:tav>
                                        <p:tav tm="100000">
                                          <p:val>
                                            <p:strVal val="#ppt_x"/>
                                          </p:val>
                                        </p:tav>
                                      </p:tavLst>
                                    </p:anim>
                                    <p:anim calcmode="lin" valueType="num">
                                      <p:cBhvr>
                                        <p:cTn id="18" dur="500" fill="hold"/>
                                        <p:tgtEl>
                                          <p:spTgt spid="6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fltVal val="0"/>
                                          </p:val>
                                        </p:tav>
                                        <p:tav tm="100000">
                                          <p:val>
                                            <p:strVal val="#ppt_w"/>
                                          </p:val>
                                        </p:tav>
                                      </p:tavLst>
                                    </p:anim>
                                    <p:anim calcmode="lin" valueType="num">
                                      <p:cBhvr>
                                        <p:cTn id="30" dur="500" fill="hold"/>
                                        <p:tgtEl>
                                          <p:spTgt spid="67"/>
                                        </p:tgtEl>
                                        <p:attrNameLst>
                                          <p:attrName>ppt_h</p:attrName>
                                        </p:attrNameLst>
                                      </p:cBhvr>
                                      <p:tavLst>
                                        <p:tav tm="0">
                                          <p:val>
                                            <p:fltVal val="0"/>
                                          </p:val>
                                        </p:tav>
                                        <p:tav tm="100000">
                                          <p:val>
                                            <p:strVal val="#ppt_h"/>
                                          </p:val>
                                        </p:tav>
                                      </p:tavLst>
                                    </p:anim>
                                    <p:animEffect transition="in" filter="fade">
                                      <p:cBhvr>
                                        <p:cTn id="31" dur="500"/>
                                        <p:tgtEl>
                                          <p:spTgt spid="67"/>
                                        </p:tgtEl>
                                      </p:cBhvr>
                                    </p:animEffect>
                                    <p:anim calcmode="lin" valueType="num">
                                      <p:cBhvr>
                                        <p:cTn id="32" dur="500" fill="hold"/>
                                        <p:tgtEl>
                                          <p:spTgt spid="67"/>
                                        </p:tgtEl>
                                        <p:attrNameLst>
                                          <p:attrName>ppt_x</p:attrName>
                                        </p:attrNameLst>
                                      </p:cBhvr>
                                      <p:tavLst>
                                        <p:tav tm="0">
                                          <p:val>
                                            <p:fltVal val="0.5"/>
                                          </p:val>
                                        </p:tav>
                                        <p:tav tm="100000">
                                          <p:val>
                                            <p:strVal val="#ppt_x"/>
                                          </p:val>
                                        </p:tav>
                                      </p:tavLst>
                                    </p:anim>
                                    <p:anim calcmode="lin" valueType="num">
                                      <p:cBhvr>
                                        <p:cTn id="33" dur="500" fill="hold"/>
                                        <p:tgtEl>
                                          <p:spTgt spid="67"/>
                                        </p:tgtEl>
                                        <p:attrNameLst>
                                          <p:attrName>ppt_y</p:attrName>
                                        </p:attrNameLst>
                                      </p:cBhvr>
                                      <p:tavLst>
                                        <p:tav tm="0">
                                          <p:val>
                                            <p:fltVal val="0.5"/>
                                          </p:val>
                                        </p:tav>
                                        <p:tav tm="100000">
                                          <p:val>
                                            <p:strVal val="#ppt_y"/>
                                          </p:val>
                                        </p:tav>
                                      </p:tavLst>
                                    </p:anim>
                                  </p:childTnLst>
                                </p:cTn>
                              </p:par>
                            </p:childTnLst>
                          </p:cTn>
                        </p:par>
                        <p:par>
                          <p:cTn id="34" fill="hold">
                            <p:stCondLst>
                              <p:cond delay="1000"/>
                            </p:stCondLst>
                            <p:childTnLst>
                              <p:par>
                                <p:cTn id="35" presetID="53" presetClass="entr" presetSubtype="52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anim calcmode="lin" valueType="num">
                                      <p:cBhvr>
                                        <p:cTn id="40" dur="500" fill="hold"/>
                                        <p:tgtEl>
                                          <p:spTgt spid="26"/>
                                        </p:tgtEl>
                                        <p:attrNameLst>
                                          <p:attrName>ppt_x</p:attrName>
                                        </p:attrNameLst>
                                      </p:cBhvr>
                                      <p:tavLst>
                                        <p:tav tm="0">
                                          <p:val>
                                            <p:fltVal val="0.5"/>
                                          </p:val>
                                        </p:tav>
                                        <p:tav tm="100000">
                                          <p:val>
                                            <p:strVal val="#ppt_x"/>
                                          </p:val>
                                        </p:tav>
                                      </p:tavLst>
                                    </p:anim>
                                    <p:anim calcmode="lin" valueType="num">
                                      <p:cBhvr>
                                        <p:cTn id="41" dur="500" fill="hold"/>
                                        <p:tgtEl>
                                          <p:spTgt spid="26"/>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500" fill="hold"/>
                                        <p:tgtEl>
                                          <p:spTgt spid="68"/>
                                        </p:tgtEl>
                                        <p:attrNameLst>
                                          <p:attrName>ppt_w</p:attrName>
                                        </p:attrNameLst>
                                      </p:cBhvr>
                                      <p:tavLst>
                                        <p:tav tm="0">
                                          <p:val>
                                            <p:fltVal val="0"/>
                                          </p:val>
                                        </p:tav>
                                        <p:tav tm="100000">
                                          <p:val>
                                            <p:strVal val="#ppt_w"/>
                                          </p:val>
                                        </p:tav>
                                      </p:tavLst>
                                    </p:anim>
                                    <p:anim calcmode="lin" valueType="num">
                                      <p:cBhvr>
                                        <p:cTn id="45" dur="500" fill="hold"/>
                                        <p:tgtEl>
                                          <p:spTgt spid="68"/>
                                        </p:tgtEl>
                                        <p:attrNameLst>
                                          <p:attrName>ppt_h</p:attrName>
                                        </p:attrNameLst>
                                      </p:cBhvr>
                                      <p:tavLst>
                                        <p:tav tm="0">
                                          <p:val>
                                            <p:fltVal val="0"/>
                                          </p:val>
                                        </p:tav>
                                        <p:tav tm="100000">
                                          <p:val>
                                            <p:strVal val="#ppt_h"/>
                                          </p:val>
                                        </p:tav>
                                      </p:tavLst>
                                    </p:anim>
                                    <p:animEffect transition="in" filter="fade">
                                      <p:cBhvr>
                                        <p:cTn id="46" dur="500"/>
                                        <p:tgtEl>
                                          <p:spTgt spid="68"/>
                                        </p:tgtEl>
                                      </p:cBhvr>
                                    </p:animEffect>
                                    <p:anim calcmode="lin" valueType="num">
                                      <p:cBhvr>
                                        <p:cTn id="47" dur="500" fill="hold"/>
                                        <p:tgtEl>
                                          <p:spTgt spid="68"/>
                                        </p:tgtEl>
                                        <p:attrNameLst>
                                          <p:attrName>ppt_x</p:attrName>
                                        </p:attrNameLst>
                                      </p:cBhvr>
                                      <p:tavLst>
                                        <p:tav tm="0">
                                          <p:val>
                                            <p:fltVal val="0.5"/>
                                          </p:val>
                                        </p:tav>
                                        <p:tav tm="100000">
                                          <p:val>
                                            <p:strVal val="#ppt_x"/>
                                          </p:val>
                                        </p:tav>
                                      </p:tavLst>
                                    </p:anim>
                                    <p:anim calcmode="lin" valueType="num">
                                      <p:cBhvr>
                                        <p:cTn id="48" dur="500" fill="hold"/>
                                        <p:tgtEl>
                                          <p:spTgt spid="6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43441-235A-46A5-A13F-7EEA19E73C99}"/>
              </a:ext>
            </a:extLst>
          </p:cNvPr>
          <p:cNvSpPr>
            <a:spLocks noGrp="1"/>
          </p:cNvSpPr>
          <p:nvPr>
            <p:ph type="title"/>
          </p:nvPr>
        </p:nvSpPr>
        <p:spPr>
          <a:xfrm>
            <a:off x="455613" y="620713"/>
            <a:ext cx="11306175" cy="795089"/>
          </a:xfrm>
        </p:spPr>
        <p:txBody>
          <a:bodyPr/>
          <a:lstStyle/>
          <a:p>
            <a:r>
              <a:rPr lang="en-GB" sz="3600" dirty="0">
                <a:solidFill>
                  <a:srgbClr val="0078D4"/>
                </a:solidFill>
              </a:rPr>
              <a:t>Align</a:t>
            </a:r>
            <a:r>
              <a:rPr lang="en-GB" sz="3600" dirty="0"/>
              <a:t>ing to the conceptual architecture</a:t>
            </a:r>
            <a:r>
              <a:rPr lang="en-GB" sz="3600" dirty="0">
                <a:solidFill>
                  <a:schemeClr val="accent4"/>
                </a:solidFill>
              </a:rPr>
              <a:t>—</a:t>
            </a:r>
            <a:br>
              <a:rPr lang="en-GB"/>
            </a:br>
            <a:r>
              <a:rPr lang="en-GB" sz="2800" dirty="0">
                <a:solidFill>
                  <a:schemeClr val="tx1"/>
                </a:solidFill>
                <a:latin typeface="Segoe UI Semilight" panose="020B0402040204020203" pitchFamily="34" charset="0"/>
                <a:cs typeface="Segoe UI Semilight" panose="020B0402040204020203" pitchFamily="34" charset="0"/>
              </a:rPr>
              <a:t>What does this </a:t>
            </a:r>
            <a:r>
              <a:rPr lang="en-GB" sz="2800" dirty="0">
                <a:solidFill>
                  <a:schemeClr val="accent4"/>
                </a:solidFill>
                <a:latin typeface="Segoe UI Semilight" panose="020B0402040204020203" pitchFamily="34" charset="0"/>
                <a:cs typeface="Segoe UI Semilight" panose="020B0402040204020203" pitchFamily="34" charset="0"/>
              </a:rPr>
              <a:t>look like for you</a:t>
            </a:r>
            <a:r>
              <a:rPr lang="en-GB" sz="2800" dirty="0">
                <a:solidFill>
                  <a:schemeClr val="tx1"/>
                </a:solidFill>
                <a:latin typeface="Segoe UI Semilight" panose="020B0402040204020203" pitchFamily="34" charset="0"/>
                <a:cs typeface="Segoe UI Semilight" panose="020B0402040204020203" pitchFamily="34" charset="0"/>
              </a:rPr>
              <a:t>?</a:t>
            </a:r>
          </a:p>
        </p:txBody>
      </p:sp>
      <p:sp>
        <p:nvSpPr>
          <p:cNvPr id="7" name="Text Placeholder 6">
            <a:extLst>
              <a:ext uri="{FF2B5EF4-FFF2-40B4-BE49-F238E27FC236}">
                <a16:creationId xmlns:a16="http://schemas.microsoft.com/office/drawing/2014/main" id="{FDAE06CE-B9C8-4821-8EAF-BAF794EAD4AF}"/>
              </a:ext>
            </a:extLst>
          </p:cNvPr>
          <p:cNvSpPr>
            <a:spLocks noGrp="1"/>
          </p:cNvSpPr>
          <p:nvPr>
            <p:ph type="body" sz="quarter" idx="10"/>
          </p:nvPr>
        </p:nvSpPr>
        <p:spPr>
          <a:xfrm>
            <a:off x="413279" y="2392486"/>
            <a:ext cx="5458354" cy="2590453"/>
          </a:xfrm>
        </p:spPr>
        <p:txBody>
          <a:bodyPr/>
          <a:lstStyle/>
          <a:p>
            <a:pPr marL="0" indent="0">
              <a:lnSpc>
                <a:spcPct val="100000"/>
              </a:lnSpc>
              <a:spcAft>
                <a:spcPts val="600"/>
              </a:spcAft>
              <a:buNone/>
            </a:pPr>
            <a:r>
              <a:rPr lang="en-GB" sz="2400" dirty="0">
                <a:gradFill>
                  <a:gsLst>
                    <a:gs pos="2917">
                      <a:schemeClr val="tx1"/>
                    </a:gs>
                    <a:gs pos="30000">
                      <a:schemeClr val="tx1"/>
                    </a:gs>
                  </a:gsLst>
                  <a:lin ang="5400000" scaled="0"/>
                </a:gradFill>
                <a:latin typeface="+mj-lt"/>
                <a:cs typeface="Segoe UI Semilight" panose="020B0402040204020203" pitchFamily="34" charset="0"/>
              </a:rPr>
              <a:t>The cloud services </a:t>
            </a:r>
            <a:r>
              <a:rPr lang="en-GB" sz="2400" dirty="0">
                <a:solidFill>
                  <a:schemeClr val="accent4"/>
                </a:solidFill>
                <a:latin typeface="+mj-lt"/>
                <a:cs typeface="Segoe UI Semilight" panose="020B0402040204020203" pitchFamily="34" charset="0"/>
              </a:rPr>
              <a:t>adoption</a:t>
            </a:r>
            <a:r>
              <a:rPr lang="en-GB" sz="2400" dirty="0">
                <a:gradFill>
                  <a:gsLst>
                    <a:gs pos="2917">
                      <a:schemeClr val="tx1"/>
                    </a:gs>
                    <a:gs pos="30000">
                      <a:schemeClr val="tx1"/>
                    </a:gs>
                  </a:gsLst>
                  <a:lin ang="5400000" scaled="0"/>
                </a:gradFill>
                <a:latin typeface="+mj-lt"/>
                <a:cs typeface="Segoe UI Semilight" panose="020B0402040204020203" pitchFamily="34" charset="0"/>
              </a:rPr>
              <a:t> </a:t>
            </a:r>
            <a:r>
              <a:rPr lang="en-GB" sz="2400" dirty="0">
                <a:solidFill>
                  <a:schemeClr val="accent4"/>
                </a:solidFill>
                <a:latin typeface="+mj-lt"/>
                <a:cs typeface="Segoe UI Semilight" panose="020B0402040204020203" pitchFamily="34" charset="0"/>
              </a:rPr>
              <a:t>journey</a:t>
            </a:r>
            <a:endParaRPr lang="en-GB" sz="2400" dirty="0">
              <a:gradFill>
                <a:gsLst>
                  <a:gs pos="2917">
                    <a:schemeClr val="tx1"/>
                  </a:gs>
                  <a:gs pos="30000">
                    <a:schemeClr val="tx1"/>
                  </a:gs>
                </a:gsLst>
                <a:lin ang="5400000" scaled="0"/>
              </a:gradFill>
              <a:latin typeface="+mj-lt"/>
              <a:cs typeface="Segoe UI Semilight" panose="020B0402040204020203" pitchFamily="34" charset="0"/>
            </a:endParaRP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Continually check your path as a recommended best practice</a:t>
            </a: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You may reach a scale point—or a new business priority that requires changing your path</a:t>
            </a:r>
          </a:p>
          <a:p>
            <a:pPr>
              <a:lnSpc>
                <a:spcPct val="100000"/>
              </a:lnSpc>
              <a:spcAft>
                <a:spcPts val="800"/>
              </a:spcAft>
              <a:buClr>
                <a:srgbClr val="000000"/>
              </a:buClr>
              <a:buSzPct val="100000"/>
              <a:buBlip>
                <a:blip r:embed="rId3"/>
              </a:buBlip>
            </a:pPr>
            <a:r>
              <a:rPr lang="en-GB" sz="1800" dirty="0">
                <a:solidFill>
                  <a:schemeClr val="tx1"/>
                </a:solidFill>
                <a:cs typeface="Segoe UI Semilight" panose="020B0402040204020203" pitchFamily="34" charset="0"/>
              </a:rPr>
              <a:t>Evaluate the environment structure against the Azure Landing Zone conceptual architecture and determine the changes required</a:t>
            </a:r>
          </a:p>
        </p:txBody>
      </p:sp>
      <p:sp>
        <p:nvSpPr>
          <p:cNvPr id="2" name="TextBox 1">
            <a:extLst>
              <a:ext uri="{FF2B5EF4-FFF2-40B4-BE49-F238E27FC236}">
                <a16:creationId xmlns:a16="http://schemas.microsoft.com/office/drawing/2014/main" id="{193C7813-C03F-4B92-A931-77C53CDE3638}"/>
              </a:ext>
            </a:extLst>
          </p:cNvPr>
          <p:cNvSpPr txBox="1"/>
          <p:nvPr/>
        </p:nvSpPr>
        <p:spPr>
          <a:xfrm>
            <a:off x="6413498" y="2308361"/>
            <a:ext cx="5513390"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4"/>
                </a:solidFill>
                <a:latin typeface="+mj-lt"/>
              </a:rPr>
              <a:t>Focus</a:t>
            </a:r>
            <a:r>
              <a:rPr lang="en-US" sz="2400" dirty="0">
                <a:gradFill>
                  <a:gsLst>
                    <a:gs pos="2917">
                      <a:schemeClr val="tx1"/>
                    </a:gs>
                    <a:gs pos="30000">
                      <a:schemeClr val="tx1"/>
                    </a:gs>
                  </a:gsLst>
                  <a:lin ang="5400000" scaled="0"/>
                </a:gradFill>
                <a:latin typeface="+mj-lt"/>
              </a:rPr>
              <a:t> on</a:t>
            </a:r>
            <a:r>
              <a:rPr lang="en-US" sz="2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Azure Role Based Access Control (RBAC)</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Policy—scope and change impact</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Networking </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Management group hierarchy</a:t>
            </a:r>
          </a:p>
          <a:p>
            <a:pPr marL="342900" indent="-342900">
              <a:lnSpc>
                <a:spcPct val="90000"/>
              </a:lnSpc>
              <a:spcAft>
                <a:spcPts val="600"/>
              </a:spcAft>
              <a:buFont typeface="Wingdings" panose="05000000000000000000" pitchFamily="2" charset="2"/>
              <a:buChar char="q"/>
            </a:pPr>
            <a:r>
              <a:rPr lang="en-US" sz="2000" dirty="0">
                <a:gradFill>
                  <a:gsLst>
                    <a:gs pos="2917">
                      <a:schemeClr val="tx1"/>
                    </a:gs>
                    <a:gs pos="30000">
                      <a:schemeClr val="tx1"/>
                    </a:gs>
                  </a:gsLst>
                  <a:lin ang="5400000" scaled="0"/>
                </a:gradFill>
              </a:rPr>
              <a:t>Management and security model—centralized or distributed</a:t>
            </a:r>
          </a:p>
        </p:txBody>
      </p:sp>
    </p:spTree>
    <p:extLst>
      <p:ext uri="{BB962C8B-B14F-4D97-AF65-F5344CB8AC3E}">
        <p14:creationId xmlns:p14="http://schemas.microsoft.com/office/powerpoint/2010/main" val="8958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889" y="3026707"/>
            <a:ext cx="5603524" cy="804586"/>
          </a:xfrm>
        </p:spPr>
        <p:txBody>
          <a:bodyPr/>
          <a:lstStyle/>
          <a:p>
            <a:r>
              <a:rPr lang="en-US" sz="4000" dirty="0"/>
              <a:t>Enhance</a:t>
            </a:r>
            <a:endParaRPr lang="en-US" sz="4000"/>
          </a:p>
        </p:txBody>
      </p:sp>
    </p:spTree>
    <p:extLst>
      <p:ext uri="{BB962C8B-B14F-4D97-AF65-F5344CB8AC3E}">
        <p14:creationId xmlns:p14="http://schemas.microsoft.com/office/powerpoint/2010/main" val="2116073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A16-2ACC-4110-BC03-CDC7BD7AC7AE}"/>
              </a:ext>
            </a:extLst>
          </p:cNvPr>
          <p:cNvSpPr>
            <a:spLocks noGrp="1"/>
          </p:cNvSpPr>
          <p:nvPr>
            <p:ph type="title"/>
          </p:nvPr>
        </p:nvSpPr>
        <p:spPr>
          <a:xfrm>
            <a:off x="455613" y="620713"/>
            <a:ext cx="11306175" cy="795089"/>
          </a:xfrm>
        </p:spPr>
        <p:txBody>
          <a:bodyPr/>
          <a:lstStyle/>
          <a:p>
            <a:r>
              <a:rPr lang="en-US" sz="3600" dirty="0"/>
              <a:t>Azure landing zones—</a:t>
            </a:r>
            <a:br>
              <a:rPr lang="en-US"/>
            </a:br>
            <a:r>
              <a:rPr lang="en-US" sz="2800" dirty="0">
                <a:solidFill>
                  <a:schemeClr val="tx2"/>
                </a:solidFill>
                <a:latin typeface="Segoe UI Semilight" panose="020B0402040204020203" pitchFamily="34" charset="0"/>
                <a:cs typeface="Segoe UI Semilight" panose="020B0402040204020203" pitchFamily="34" charset="0"/>
              </a:rPr>
              <a:t>How are they related to the Govern, Manage, and Secure methodologies?</a:t>
            </a:r>
          </a:p>
        </p:txBody>
      </p:sp>
      <p:sp>
        <p:nvSpPr>
          <p:cNvPr id="6" name="Text Placeholder 5">
            <a:extLst>
              <a:ext uri="{FF2B5EF4-FFF2-40B4-BE49-F238E27FC236}">
                <a16:creationId xmlns:a16="http://schemas.microsoft.com/office/drawing/2014/main" id="{AA7BD954-CA76-425B-9BD9-4A68A56512D2}"/>
              </a:ext>
            </a:extLst>
          </p:cNvPr>
          <p:cNvSpPr>
            <a:spLocks noGrp="1"/>
          </p:cNvSpPr>
          <p:nvPr>
            <p:ph type="body" sz="quarter" idx="10"/>
          </p:nvPr>
        </p:nvSpPr>
        <p:spPr>
          <a:xfrm>
            <a:off x="455996" y="1922586"/>
            <a:ext cx="11380404" cy="1846659"/>
          </a:xfrm>
        </p:spPr>
        <p:txBody>
          <a:bodyPr/>
          <a:lstStyle/>
          <a:p>
            <a:pPr>
              <a:lnSpc>
                <a:spcPct val="100000"/>
              </a:lnSpc>
              <a:spcAft>
                <a:spcPts val="1200"/>
              </a:spcAft>
              <a:buFont typeface="Wingdings" panose="05000000000000000000" pitchFamily="2" charset="2"/>
              <a:buChar char="§"/>
            </a:pPr>
            <a:r>
              <a:rPr lang="en-GB" sz="2000" dirty="0">
                <a:solidFill>
                  <a:schemeClr val="tx1"/>
                </a:solidFill>
              </a:rPr>
              <a:t>Continue your cloud adoption journey by </a:t>
            </a:r>
            <a:r>
              <a:rPr lang="en-GB" sz="2000" dirty="0">
                <a:solidFill>
                  <a:schemeClr val="accent4"/>
                </a:solidFill>
                <a:latin typeface="+mj-lt"/>
              </a:rPr>
              <a:t>defining processes for key operational compliance functions</a:t>
            </a:r>
            <a:r>
              <a:rPr lang="en-GB" sz="2000" dirty="0">
                <a:solidFill>
                  <a:schemeClr val="tx1"/>
                </a:solidFill>
              </a:rPr>
              <a:t> </a:t>
            </a:r>
          </a:p>
          <a:p>
            <a:pPr>
              <a:lnSpc>
                <a:spcPct val="100000"/>
              </a:lnSpc>
              <a:spcAft>
                <a:spcPts val="1200"/>
              </a:spcAft>
              <a:buFont typeface="Wingdings" panose="05000000000000000000" pitchFamily="2" charset="2"/>
              <a:buChar char="§"/>
            </a:pPr>
            <a:r>
              <a:rPr lang="en-GB" sz="2000" dirty="0">
                <a:solidFill>
                  <a:schemeClr val="tx1"/>
                </a:solidFill>
              </a:rPr>
              <a:t>Build on top of the landing zone foundations to </a:t>
            </a:r>
            <a:r>
              <a:rPr lang="en-GB" sz="2000" dirty="0">
                <a:solidFill>
                  <a:schemeClr val="accent4"/>
                </a:solidFill>
                <a:latin typeface="+mj-lt"/>
              </a:rPr>
              <a:t>enable your organization to scale out services and workloads to meet the needs of the business</a:t>
            </a:r>
            <a:r>
              <a:rPr lang="en-GB" sz="2000" dirty="0">
                <a:solidFill>
                  <a:schemeClr val="tx1"/>
                </a:solidFill>
              </a:rPr>
              <a:t> </a:t>
            </a:r>
          </a:p>
          <a:p>
            <a:pPr>
              <a:lnSpc>
                <a:spcPct val="100000"/>
              </a:lnSpc>
              <a:spcAft>
                <a:spcPts val="1200"/>
              </a:spcAft>
              <a:buFont typeface="Wingdings" panose="05000000000000000000" pitchFamily="2" charset="2"/>
              <a:buChar char="§"/>
            </a:pPr>
            <a:r>
              <a:rPr lang="en-GB" sz="2000" dirty="0">
                <a:solidFill>
                  <a:schemeClr val="accent4"/>
                </a:solidFill>
                <a:latin typeface="+mj-lt"/>
              </a:rPr>
              <a:t>Follow guidance and best practices </a:t>
            </a:r>
            <a:r>
              <a:rPr lang="en-GB" sz="2000" dirty="0">
                <a:solidFill>
                  <a:schemeClr val="tx1"/>
                </a:solidFill>
              </a:rPr>
              <a:t>within the Cloud Adoption Framework methodologies on:</a:t>
            </a:r>
          </a:p>
        </p:txBody>
      </p:sp>
      <p:grpSp>
        <p:nvGrpSpPr>
          <p:cNvPr id="34" name="Graphic 5">
            <a:extLst>
              <a:ext uri="{FF2B5EF4-FFF2-40B4-BE49-F238E27FC236}">
                <a16:creationId xmlns:a16="http://schemas.microsoft.com/office/drawing/2014/main" id="{B6BAC229-9A2C-4249-931B-AA5F55B32A60}"/>
              </a:ext>
              <a:ext uri="{C183D7F6-B498-43B3-948B-1728B52AA6E4}">
                <adec:decorative xmlns:adec="http://schemas.microsoft.com/office/drawing/2017/decorative" val="1"/>
              </a:ext>
            </a:extLst>
          </p:cNvPr>
          <p:cNvGrpSpPr/>
          <p:nvPr/>
        </p:nvGrpSpPr>
        <p:grpSpPr>
          <a:xfrm>
            <a:off x="1753979" y="4490188"/>
            <a:ext cx="909363" cy="909363"/>
            <a:chOff x="13148632" y="16948"/>
            <a:chExt cx="1108509" cy="1108509"/>
          </a:xfrm>
        </p:grpSpPr>
        <p:sp>
          <p:nvSpPr>
            <p:cNvPr id="35" name="Freeform: Shape 34">
              <a:extLst>
                <a:ext uri="{FF2B5EF4-FFF2-40B4-BE49-F238E27FC236}">
                  <a16:creationId xmlns:a16="http://schemas.microsoft.com/office/drawing/2014/main" id="{E54F1F75-B574-45DC-9AF0-9DDF8CBDE592}"/>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36" name="Graphic 5">
              <a:extLst>
                <a:ext uri="{FF2B5EF4-FFF2-40B4-BE49-F238E27FC236}">
                  <a16:creationId xmlns:a16="http://schemas.microsoft.com/office/drawing/2014/main" id="{B664EA34-B594-480B-83B9-5A6753392518}"/>
                </a:ext>
              </a:extLst>
            </p:cNvPr>
            <p:cNvGrpSpPr/>
            <p:nvPr/>
          </p:nvGrpSpPr>
          <p:grpSpPr>
            <a:xfrm>
              <a:off x="13422952" y="219079"/>
              <a:ext cx="564682" cy="573505"/>
              <a:chOff x="13422952" y="219079"/>
              <a:chExt cx="564682" cy="573505"/>
            </a:xfrm>
          </p:grpSpPr>
          <p:sp>
            <p:nvSpPr>
              <p:cNvPr id="37" name="Freeform: Shape 36">
                <a:extLst>
                  <a:ext uri="{FF2B5EF4-FFF2-40B4-BE49-F238E27FC236}">
                    <a16:creationId xmlns:a16="http://schemas.microsoft.com/office/drawing/2014/main" id="{24D0A5E0-1C8C-481C-9000-ACF334EA0577}"/>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DBA4693A-C4D3-4BF8-8E43-ED8A6D96B301}"/>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C8FD6074-D118-4009-855C-055D859FDD0E}"/>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90D388CA-432F-4EDC-BD3F-BCC781A7B18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93BF6830-64FE-4891-88D0-482BD4AD8294}"/>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892D2BC7-70E2-4010-BE75-C01B9B6AB7CA}"/>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15DB8F29-08AD-4EE8-B562-DAEC3CB8D34B}"/>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02749DC8-2A67-4D21-86E9-FF3362E0AD4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5" name="Freeform: Shape 44">
                <a:extLst>
                  <a:ext uri="{FF2B5EF4-FFF2-40B4-BE49-F238E27FC236}">
                    <a16:creationId xmlns:a16="http://schemas.microsoft.com/office/drawing/2014/main" id="{B316A6F7-646D-4534-9C40-288BD6514FAD}"/>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6" name="Freeform: Shape 45">
                <a:extLst>
                  <a:ext uri="{FF2B5EF4-FFF2-40B4-BE49-F238E27FC236}">
                    <a16:creationId xmlns:a16="http://schemas.microsoft.com/office/drawing/2014/main" id="{CD3AF465-CC4F-4865-9F1B-7D965BC7179E}"/>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7" name="Freeform: Shape 46">
                <a:extLst>
                  <a:ext uri="{FF2B5EF4-FFF2-40B4-BE49-F238E27FC236}">
                    <a16:creationId xmlns:a16="http://schemas.microsoft.com/office/drawing/2014/main" id="{6574F110-EC11-4523-B417-2052FD7C036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03313140-916E-4C86-AB52-028CF5FD6E8A}"/>
              </a:ext>
            </a:extLst>
          </p:cNvPr>
          <p:cNvSpPr txBox="1"/>
          <p:nvPr/>
        </p:nvSpPr>
        <p:spPr>
          <a:xfrm>
            <a:off x="2731566" y="4745013"/>
            <a:ext cx="2052755"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Governance</a:t>
            </a:r>
          </a:p>
        </p:txBody>
      </p:sp>
      <p:grpSp>
        <p:nvGrpSpPr>
          <p:cNvPr id="7" name="Graphic 5">
            <a:extLst>
              <a:ext uri="{FF2B5EF4-FFF2-40B4-BE49-F238E27FC236}">
                <a16:creationId xmlns:a16="http://schemas.microsoft.com/office/drawing/2014/main" id="{3B7C3679-B330-45DA-8502-20438B47F22C}"/>
              </a:ext>
              <a:ext uri="{C183D7F6-B498-43B3-948B-1728B52AA6E4}">
                <adec:decorative xmlns:adec="http://schemas.microsoft.com/office/drawing/2017/decorative" val="1"/>
              </a:ext>
            </a:extLst>
          </p:cNvPr>
          <p:cNvGrpSpPr/>
          <p:nvPr/>
        </p:nvGrpSpPr>
        <p:grpSpPr>
          <a:xfrm>
            <a:off x="4931719" y="4490188"/>
            <a:ext cx="909363" cy="909363"/>
            <a:chOff x="9025811" y="4139769"/>
            <a:chExt cx="1108509" cy="1108509"/>
          </a:xfrm>
        </p:grpSpPr>
        <p:sp>
          <p:nvSpPr>
            <p:cNvPr id="8" name="Freeform: Shape 7">
              <a:extLst>
                <a:ext uri="{FF2B5EF4-FFF2-40B4-BE49-F238E27FC236}">
                  <a16:creationId xmlns:a16="http://schemas.microsoft.com/office/drawing/2014/main" id="{E1BAB359-059F-4B5A-BD45-C4CB4679B09F}"/>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9" name="Graphic 5">
              <a:extLst>
                <a:ext uri="{FF2B5EF4-FFF2-40B4-BE49-F238E27FC236}">
                  <a16:creationId xmlns:a16="http://schemas.microsoft.com/office/drawing/2014/main" id="{635D9F5E-29AF-45A8-B0C9-5D6AAB1F3385}"/>
                </a:ext>
              </a:extLst>
            </p:cNvPr>
            <p:cNvGrpSpPr/>
            <p:nvPr/>
          </p:nvGrpSpPr>
          <p:grpSpPr>
            <a:xfrm>
              <a:off x="9388365" y="4423717"/>
              <a:ext cx="358541" cy="521368"/>
              <a:chOff x="9388365" y="4423717"/>
              <a:chExt cx="358541" cy="521368"/>
            </a:xfrm>
          </p:grpSpPr>
          <p:sp>
            <p:nvSpPr>
              <p:cNvPr id="10" name="Freeform: Shape 9">
                <a:extLst>
                  <a:ext uri="{FF2B5EF4-FFF2-40B4-BE49-F238E27FC236}">
                    <a16:creationId xmlns:a16="http://schemas.microsoft.com/office/drawing/2014/main" id="{D6FD60C3-4789-4DE0-B727-04542569357F}"/>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Shape 10">
                <a:extLst>
                  <a:ext uri="{FF2B5EF4-FFF2-40B4-BE49-F238E27FC236}">
                    <a16:creationId xmlns:a16="http://schemas.microsoft.com/office/drawing/2014/main" id="{3097F063-7D52-4B87-9CF9-035B8CD812E6}"/>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Shape 11">
                <a:extLst>
                  <a:ext uri="{FF2B5EF4-FFF2-40B4-BE49-F238E27FC236}">
                    <a16:creationId xmlns:a16="http://schemas.microsoft.com/office/drawing/2014/main" id="{08EB66B7-E63E-4495-BBC3-030A50086758}"/>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Freeform: Shape 12">
                <a:extLst>
                  <a:ext uri="{FF2B5EF4-FFF2-40B4-BE49-F238E27FC236}">
                    <a16:creationId xmlns:a16="http://schemas.microsoft.com/office/drawing/2014/main" id="{A1F5C8D1-A872-4A86-A99F-540B13742607}"/>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 name="Freeform: Shape 13">
                <a:extLst>
                  <a:ext uri="{FF2B5EF4-FFF2-40B4-BE49-F238E27FC236}">
                    <a16:creationId xmlns:a16="http://schemas.microsoft.com/office/drawing/2014/main" id="{3C24B514-E8F4-4C6A-87CB-2C2AE98B4CF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 name="Freeform: Shape 14">
                <a:extLst>
                  <a:ext uri="{FF2B5EF4-FFF2-40B4-BE49-F238E27FC236}">
                    <a16:creationId xmlns:a16="http://schemas.microsoft.com/office/drawing/2014/main" id="{332869F5-1832-4CC5-9D86-B3E7F8D4B2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16" name="Graphic 5">
                <a:extLst>
                  <a:ext uri="{FF2B5EF4-FFF2-40B4-BE49-F238E27FC236}">
                    <a16:creationId xmlns:a16="http://schemas.microsoft.com/office/drawing/2014/main" id="{6551252D-0750-4E16-85D8-5ACE6879E762}"/>
                  </a:ext>
                </a:extLst>
              </p:cNvPr>
              <p:cNvGrpSpPr/>
              <p:nvPr/>
            </p:nvGrpSpPr>
            <p:grpSpPr>
              <a:xfrm>
                <a:off x="9436489" y="4480664"/>
                <a:ext cx="84221" cy="63366"/>
                <a:chOff x="9436489" y="4480664"/>
                <a:chExt cx="84221" cy="63366"/>
              </a:xfrm>
              <a:solidFill>
                <a:srgbClr val="FFFFFF"/>
              </a:solidFill>
            </p:grpSpPr>
            <p:sp>
              <p:nvSpPr>
                <p:cNvPr id="29" name="Freeform: Shape 28">
                  <a:extLst>
                    <a:ext uri="{FF2B5EF4-FFF2-40B4-BE49-F238E27FC236}">
                      <a16:creationId xmlns:a16="http://schemas.microsoft.com/office/drawing/2014/main" id="{BA63D5EE-B0FD-406E-B558-47E85D9DA07A}"/>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Shape 29">
                  <a:extLst>
                    <a:ext uri="{FF2B5EF4-FFF2-40B4-BE49-F238E27FC236}">
                      <a16:creationId xmlns:a16="http://schemas.microsoft.com/office/drawing/2014/main" id="{8FD17601-5DAE-4881-9612-C0DB735721E4}"/>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7" name="Graphic 5">
                <a:extLst>
                  <a:ext uri="{FF2B5EF4-FFF2-40B4-BE49-F238E27FC236}">
                    <a16:creationId xmlns:a16="http://schemas.microsoft.com/office/drawing/2014/main" id="{0777BA5C-0078-41E4-8E98-9B8699371F2F}"/>
                  </a:ext>
                </a:extLst>
              </p:cNvPr>
              <p:cNvGrpSpPr/>
              <p:nvPr/>
            </p:nvGrpSpPr>
            <p:grpSpPr>
              <a:xfrm>
                <a:off x="9436489" y="4564083"/>
                <a:ext cx="84221" cy="63366"/>
                <a:chOff x="9436489" y="4564083"/>
                <a:chExt cx="84221" cy="63366"/>
              </a:xfrm>
              <a:solidFill>
                <a:srgbClr val="FFFFFF"/>
              </a:solidFill>
            </p:grpSpPr>
            <p:sp>
              <p:nvSpPr>
                <p:cNvPr id="27" name="Freeform: Shape 26">
                  <a:extLst>
                    <a:ext uri="{FF2B5EF4-FFF2-40B4-BE49-F238E27FC236}">
                      <a16:creationId xmlns:a16="http://schemas.microsoft.com/office/drawing/2014/main" id="{D96C5270-DA6E-4FCA-B475-DB6BA3BC0622}"/>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Freeform: Shape 27">
                  <a:extLst>
                    <a:ext uri="{FF2B5EF4-FFF2-40B4-BE49-F238E27FC236}">
                      <a16:creationId xmlns:a16="http://schemas.microsoft.com/office/drawing/2014/main" id="{6B772B90-67B4-495C-AE9E-97F1DA2D317B}"/>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 name="Graphic 5">
                <a:extLst>
                  <a:ext uri="{FF2B5EF4-FFF2-40B4-BE49-F238E27FC236}">
                    <a16:creationId xmlns:a16="http://schemas.microsoft.com/office/drawing/2014/main" id="{94F1E5EF-A9E8-470B-8259-F5B8D136270F}"/>
                  </a:ext>
                </a:extLst>
              </p:cNvPr>
              <p:cNvGrpSpPr/>
              <p:nvPr/>
            </p:nvGrpSpPr>
            <p:grpSpPr>
              <a:xfrm>
                <a:off x="9436489" y="4647502"/>
                <a:ext cx="84221" cy="63366"/>
                <a:chOff x="9436489" y="4647502"/>
                <a:chExt cx="84221" cy="63366"/>
              </a:xfrm>
              <a:solidFill>
                <a:srgbClr val="FFFFFF"/>
              </a:solidFill>
            </p:grpSpPr>
            <p:sp>
              <p:nvSpPr>
                <p:cNvPr id="25" name="Freeform: Shape 24">
                  <a:extLst>
                    <a:ext uri="{FF2B5EF4-FFF2-40B4-BE49-F238E27FC236}">
                      <a16:creationId xmlns:a16="http://schemas.microsoft.com/office/drawing/2014/main" id="{0157DEEF-DCB6-401F-9CF0-EC13DC51A8A8}"/>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 name="Freeform: Shape 25">
                  <a:extLst>
                    <a:ext uri="{FF2B5EF4-FFF2-40B4-BE49-F238E27FC236}">
                      <a16:creationId xmlns:a16="http://schemas.microsoft.com/office/drawing/2014/main" id="{46D6C9A0-55A5-4A00-8B1A-48A36E37A821}"/>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9" name="Graphic 5">
                <a:extLst>
                  <a:ext uri="{FF2B5EF4-FFF2-40B4-BE49-F238E27FC236}">
                    <a16:creationId xmlns:a16="http://schemas.microsoft.com/office/drawing/2014/main" id="{B50783AB-CD12-4E59-BB10-351F7229D0D7}"/>
                  </a:ext>
                </a:extLst>
              </p:cNvPr>
              <p:cNvGrpSpPr/>
              <p:nvPr/>
            </p:nvGrpSpPr>
            <p:grpSpPr>
              <a:xfrm>
                <a:off x="9436489" y="4730921"/>
                <a:ext cx="84221" cy="63366"/>
                <a:chOff x="9436489" y="4730921"/>
                <a:chExt cx="84221" cy="63366"/>
              </a:xfrm>
              <a:solidFill>
                <a:srgbClr val="FFFFFF"/>
              </a:solidFill>
            </p:grpSpPr>
            <p:sp>
              <p:nvSpPr>
                <p:cNvPr id="23" name="Freeform: Shape 22">
                  <a:extLst>
                    <a:ext uri="{FF2B5EF4-FFF2-40B4-BE49-F238E27FC236}">
                      <a16:creationId xmlns:a16="http://schemas.microsoft.com/office/drawing/2014/main" id="{51326AEA-94F8-4269-A8C6-D44DDE7432DD}"/>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3C6FB0BE-8155-48CC-8821-4D6EB873F46B}"/>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0" name="Graphic 5">
                <a:extLst>
                  <a:ext uri="{FF2B5EF4-FFF2-40B4-BE49-F238E27FC236}">
                    <a16:creationId xmlns:a16="http://schemas.microsoft.com/office/drawing/2014/main" id="{D7B28968-344A-4963-88C0-C6039FA66951}"/>
                  </a:ext>
                </a:extLst>
              </p:cNvPr>
              <p:cNvGrpSpPr/>
              <p:nvPr/>
            </p:nvGrpSpPr>
            <p:grpSpPr>
              <a:xfrm>
                <a:off x="9436489" y="4814340"/>
                <a:ext cx="84221" cy="63366"/>
                <a:chOff x="9436489" y="4814340"/>
                <a:chExt cx="84221" cy="63366"/>
              </a:xfrm>
              <a:solidFill>
                <a:srgbClr val="FFFFFF"/>
              </a:solidFill>
            </p:grpSpPr>
            <p:sp>
              <p:nvSpPr>
                <p:cNvPr id="21" name="Freeform: Shape 20">
                  <a:extLst>
                    <a:ext uri="{FF2B5EF4-FFF2-40B4-BE49-F238E27FC236}">
                      <a16:creationId xmlns:a16="http://schemas.microsoft.com/office/drawing/2014/main" id="{D6415107-D2EF-49CF-82EE-2DAAEC60D9D4}"/>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2" name="Freeform: Shape 21">
                  <a:extLst>
                    <a:ext uri="{FF2B5EF4-FFF2-40B4-BE49-F238E27FC236}">
                      <a16:creationId xmlns:a16="http://schemas.microsoft.com/office/drawing/2014/main" id="{AD5CDC91-EE4C-4B1B-A4AA-73DDEA871FBE}"/>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3189ACB-A46C-4E15-BE6D-8FB3052A9D1F}"/>
              </a:ext>
            </a:extLst>
          </p:cNvPr>
          <p:cNvSpPr txBox="1"/>
          <p:nvPr/>
        </p:nvSpPr>
        <p:spPr>
          <a:xfrm>
            <a:off x="5897373" y="4745013"/>
            <a:ext cx="1960437"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Management</a:t>
            </a:r>
          </a:p>
        </p:txBody>
      </p:sp>
      <p:grpSp>
        <p:nvGrpSpPr>
          <p:cNvPr id="31" name="Group 30">
            <a:extLst>
              <a:ext uri="{FF2B5EF4-FFF2-40B4-BE49-F238E27FC236}">
                <a16:creationId xmlns:a16="http://schemas.microsoft.com/office/drawing/2014/main" id="{A781F4B4-0F7A-4C3C-B209-E48D35F5A45C}"/>
              </a:ext>
              <a:ext uri="{C183D7F6-B498-43B3-948B-1728B52AA6E4}">
                <adec:decorative xmlns:adec="http://schemas.microsoft.com/office/drawing/2017/decorative" val="1"/>
              </a:ext>
            </a:extLst>
          </p:cNvPr>
          <p:cNvGrpSpPr/>
          <p:nvPr/>
        </p:nvGrpSpPr>
        <p:grpSpPr>
          <a:xfrm>
            <a:off x="8109460" y="4490188"/>
            <a:ext cx="909363" cy="909363"/>
            <a:chOff x="10307551" y="1740703"/>
            <a:chExt cx="967308" cy="967308"/>
          </a:xfrm>
        </p:grpSpPr>
        <p:sp>
          <p:nvSpPr>
            <p:cNvPr id="32" name="Freeform: Shape 31">
              <a:extLst>
                <a:ext uri="{FF2B5EF4-FFF2-40B4-BE49-F238E27FC236}">
                  <a16:creationId xmlns:a16="http://schemas.microsoft.com/office/drawing/2014/main" id="{91FB934F-EAF8-419A-8A8B-659DCCDF3665}"/>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pic>
          <p:nvPicPr>
            <p:cNvPr id="33" name="Graphic 32">
              <a:extLst>
                <a:ext uri="{FF2B5EF4-FFF2-40B4-BE49-F238E27FC236}">
                  <a16:creationId xmlns:a16="http://schemas.microsoft.com/office/drawing/2014/main" id="{3B532146-FDFD-4579-8482-7B4714B49E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7573" y="1923958"/>
              <a:ext cx="449105" cy="760024"/>
            </a:xfrm>
            <a:prstGeom prst="rect">
              <a:avLst/>
            </a:prstGeom>
          </p:spPr>
        </p:pic>
      </p:grpSp>
      <p:sp>
        <p:nvSpPr>
          <p:cNvPr id="50" name="TextBox 49">
            <a:extLst>
              <a:ext uri="{FF2B5EF4-FFF2-40B4-BE49-F238E27FC236}">
                <a16:creationId xmlns:a16="http://schemas.microsoft.com/office/drawing/2014/main" id="{5DA3FEC3-CE71-468B-82F9-6276F190E1C8}"/>
              </a:ext>
            </a:extLst>
          </p:cNvPr>
          <p:cNvSpPr txBox="1"/>
          <p:nvPr/>
        </p:nvSpPr>
        <p:spPr>
          <a:xfrm>
            <a:off x="9088250" y="4745013"/>
            <a:ext cx="1691561"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a:lnSpc>
                <a:spcPct val="100000"/>
              </a:lnSpc>
            </a:pPr>
            <a:r>
              <a:rPr lang="en-US" spc="0">
                <a:solidFill>
                  <a:schemeClr val="tx2"/>
                </a:solidFill>
                <a:latin typeface="+mn-lt"/>
              </a:rPr>
              <a:t>Security</a:t>
            </a:r>
          </a:p>
        </p:txBody>
      </p:sp>
    </p:spTree>
    <p:extLst>
      <p:ext uri="{BB962C8B-B14F-4D97-AF65-F5344CB8AC3E}">
        <p14:creationId xmlns:p14="http://schemas.microsoft.com/office/powerpoint/2010/main" val="37849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ABF7-D83D-40AA-94DE-AB31A39AF247}"/>
              </a:ext>
            </a:extLst>
          </p:cNvPr>
          <p:cNvSpPr>
            <a:spLocks noGrp="1"/>
          </p:cNvSpPr>
          <p:nvPr>
            <p:ph type="title"/>
          </p:nvPr>
        </p:nvSpPr>
        <p:spPr>
          <a:xfrm>
            <a:off x="455613" y="620713"/>
            <a:ext cx="11306175" cy="795089"/>
          </a:xfrm>
        </p:spPr>
        <p:txBody>
          <a:bodyPr/>
          <a:lstStyle/>
          <a:p>
            <a:r>
              <a:rPr lang="en-US" sz="3600" dirty="0"/>
              <a:t>Compliance in an operational environment</a:t>
            </a:r>
            <a:r>
              <a:rPr lang="en-US" sz="3600" dirty="0">
                <a:solidFill>
                  <a:schemeClr val="tx1"/>
                </a:solidFill>
              </a:rPr>
              <a:t>—</a:t>
            </a:r>
            <a:br>
              <a:rPr lang="en-US"/>
            </a:br>
            <a:r>
              <a:rPr lang="en-GB" sz="2800" dirty="0">
                <a:solidFill>
                  <a:schemeClr val="tx2"/>
                </a:solidFill>
                <a:latin typeface="Segoe UI Semilight" panose="020B0402040204020203" pitchFamily="34" charset="0"/>
                <a:cs typeface="Segoe UI Semilight" panose="020B0402040204020203" pitchFamily="34" charset="0"/>
              </a:rPr>
              <a:t>What does this look like for you?</a:t>
            </a:r>
            <a:endParaRPr lang="en-US" sz="2800" dirty="0">
              <a:solidFill>
                <a:schemeClr val="tx2"/>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B3D69F7D-EA91-4D22-92CF-0C2E1602E28B}"/>
              </a:ext>
            </a:extLst>
          </p:cNvPr>
          <p:cNvSpPr/>
          <p:nvPr/>
        </p:nvSpPr>
        <p:spPr bwMode="auto">
          <a:xfrm>
            <a:off x="574258"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Govern</a:t>
            </a:r>
          </a:p>
        </p:txBody>
      </p:sp>
      <p:sp>
        <p:nvSpPr>
          <p:cNvPr id="3" name="TextBox 2">
            <a:extLst>
              <a:ext uri="{FF2B5EF4-FFF2-40B4-BE49-F238E27FC236}">
                <a16:creationId xmlns:a16="http://schemas.microsoft.com/office/drawing/2014/main" id="{06AF8379-5E7B-4BF3-8419-B2819B3093E2}"/>
              </a:ext>
            </a:extLst>
          </p:cNvPr>
          <p:cNvSpPr txBox="1"/>
          <p:nvPr/>
        </p:nvSpPr>
        <p:spPr>
          <a:xfrm>
            <a:off x="574258" y="2306036"/>
            <a:ext cx="3474720" cy="403542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Define business risks</a:t>
            </a:r>
            <a:r>
              <a:rPr lang="en-GB">
                <a:gradFill>
                  <a:gsLst>
                    <a:gs pos="2917">
                      <a:schemeClr val="tx1"/>
                    </a:gs>
                    <a:gs pos="30000">
                      <a:schemeClr val="tx1"/>
                    </a:gs>
                  </a:gsLst>
                  <a:lin ang="5400000" scaled="0"/>
                </a:gradFill>
              </a:rPr>
              <a:t> based on data classification and application criticality</a:t>
            </a:r>
          </a:p>
          <a:p>
            <a:pPr marL="342900" indent="-342900">
              <a:lnSpc>
                <a:spcPct val="90000"/>
              </a:lnSpc>
              <a:spcAft>
                <a:spcPts val="600"/>
              </a:spcAft>
              <a:buBlip>
                <a:blip r:embed="rId3"/>
              </a:buBlip>
            </a:pPr>
            <a:r>
              <a:rPr lang="en-GB">
                <a:solidFill>
                  <a:schemeClr val="tx2"/>
                </a:solidFill>
                <a:latin typeface="+mj-lt"/>
              </a:rPr>
              <a:t>Convert risk decisions into policy statements </a:t>
            </a:r>
            <a:r>
              <a:rPr lang="en-GB">
                <a:gradFill>
                  <a:gsLst>
                    <a:gs pos="2917">
                      <a:schemeClr val="tx1"/>
                    </a:gs>
                    <a:gs pos="30000">
                      <a:schemeClr val="tx1"/>
                    </a:gs>
                  </a:gsLst>
                  <a:lin ang="5400000" scaled="0"/>
                </a:gradFill>
              </a:rPr>
              <a:t>to establish cloud adoption boundaries</a:t>
            </a:r>
          </a:p>
          <a:p>
            <a:pPr marL="342900" indent="-342900">
              <a:lnSpc>
                <a:spcPct val="90000"/>
              </a:lnSpc>
              <a:spcAft>
                <a:spcPts val="600"/>
              </a:spcAft>
              <a:buBlip>
                <a:blip r:embed="rId3"/>
              </a:buBlip>
            </a:pPr>
            <a:r>
              <a:rPr lang="en-GB">
                <a:solidFill>
                  <a:srgbClr val="000000"/>
                </a:solidFill>
              </a:rPr>
              <a:t>Create policies to </a:t>
            </a:r>
            <a:r>
              <a:rPr lang="en-GB">
                <a:solidFill>
                  <a:schemeClr val="tx2"/>
                </a:solidFill>
                <a:latin typeface="+mj-lt"/>
              </a:rPr>
              <a:t>put guardrails in place </a:t>
            </a:r>
            <a:r>
              <a:rPr lang="en-GB">
                <a:gradFill>
                  <a:gsLst>
                    <a:gs pos="2917">
                      <a:schemeClr val="tx1"/>
                    </a:gs>
                    <a:gs pos="30000">
                      <a:schemeClr val="tx1"/>
                    </a:gs>
                  </a:gsLst>
                  <a:lin ang="5400000" scaled="0"/>
                </a:gradFill>
              </a:rPr>
              <a:t>to </a:t>
            </a:r>
            <a:r>
              <a:rPr lang="en-GB">
                <a:solidFill>
                  <a:schemeClr val="tx2"/>
                </a:solidFill>
                <a:latin typeface="+mj-lt"/>
              </a:rPr>
              <a:t>minimize </a:t>
            </a:r>
            <a:r>
              <a:rPr lang="en-GB" dirty="0">
                <a:solidFill>
                  <a:schemeClr val="tx2"/>
                </a:solidFill>
                <a:latin typeface="+mj-lt"/>
              </a:rPr>
              <a:t>business </a:t>
            </a:r>
            <a:r>
              <a:rPr lang="en-GB">
                <a:solidFill>
                  <a:schemeClr val="tx2"/>
                </a:solidFill>
                <a:latin typeface="+mj-lt"/>
              </a:rPr>
              <a:t>risks</a:t>
            </a:r>
          </a:p>
          <a:p>
            <a:pPr marL="342900" indent="-342900">
              <a:lnSpc>
                <a:spcPct val="90000"/>
              </a:lnSpc>
              <a:spcAft>
                <a:spcPts val="600"/>
              </a:spcAft>
              <a:buBlip>
                <a:blip r:embed="rId3"/>
              </a:buBlip>
            </a:pPr>
            <a:r>
              <a:rPr lang="en-GB">
                <a:gradFill>
                  <a:gsLst>
                    <a:gs pos="2917">
                      <a:schemeClr val="tx1"/>
                    </a:gs>
                    <a:gs pos="30000">
                      <a:schemeClr val="tx1"/>
                    </a:gs>
                  </a:gsLst>
                  <a:lin ang="5400000" scaled="0"/>
                </a:gradFill>
              </a:rPr>
              <a:t>Establish processes to </a:t>
            </a:r>
            <a:r>
              <a:rPr lang="en-GB">
                <a:solidFill>
                  <a:schemeClr val="tx2"/>
                </a:solidFill>
                <a:latin typeface="+mj-lt"/>
              </a:rPr>
              <a:t>monitor violations </a:t>
            </a:r>
            <a:r>
              <a:rPr lang="en-GB">
                <a:gradFill>
                  <a:gsLst>
                    <a:gs pos="2917">
                      <a:schemeClr val="tx1"/>
                    </a:gs>
                    <a:gs pos="30000">
                      <a:schemeClr val="tx1"/>
                    </a:gs>
                  </a:gsLst>
                  <a:lin ang="5400000" scaled="0"/>
                </a:gradFill>
              </a:rPr>
              <a:t>and </a:t>
            </a:r>
            <a:r>
              <a:rPr lang="en-GB" dirty="0">
                <a:solidFill>
                  <a:schemeClr val="tx2"/>
                </a:solidFill>
                <a:latin typeface="+mj-lt"/>
              </a:rPr>
              <a:t>compliance with defined</a:t>
            </a:r>
            <a:r>
              <a:rPr lang="en-GB">
                <a:solidFill>
                  <a:schemeClr val="tx2"/>
                </a:solidFill>
                <a:latin typeface="+mj-lt"/>
              </a:rPr>
              <a:t> corporate policies</a:t>
            </a:r>
            <a:endParaRPr lang="en-GB" sz="240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DA6955B5-F45A-431D-90E3-A788D82D0467}"/>
              </a:ext>
            </a:extLst>
          </p:cNvPr>
          <p:cNvSpPr/>
          <p:nvPr/>
        </p:nvSpPr>
        <p:spPr bwMode="auto">
          <a:xfrm>
            <a:off x="4358640"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Manage</a:t>
            </a:r>
          </a:p>
        </p:txBody>
      </p:sp>
      <p:sp>
        <p:nvSpPr>
          <p:cNvPr id="4" name="TextBox 3">
            <a:extLst>
              <a:ext uri="{FF2B5EF4-FFF2-40B4-BE49-F238E27FC236}">
                <a16:creationId xmlns:a16="http://schemas.microsoft.com/office/drawing/2014/main" id="{C49CC2D7-C51C-4B9E-B945-6AAAB4DB4E59}"/>
              </a:ext>
            </a:extLst>
          </p:cNvPr>
          <p:cNvSpPr txBox="1"/>
          <p:nvPr/>
        </p:nvSpPr>
        <p:spPr>
          <a:xfrm>
            <a:off x="4358640" y="2306034"/>
            <a:ext cx="3474720" cy="4035423"/>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Define criticality </a:t>
            </a:r>
            <a:r>
              <a:rPr lang="en-GB">
                <a:gradFill>
                  <a:gsLst>
                    <a:gs pos="2917">
                      <a:schemeClr val="tx1"/>
                    </a:gs>
                    <a:gs pos="30000">
                      <a:schemeClr val="tx1"/>
                    </a:gs>
                  </a:gsLst>
                  <a:lin ang="5400000" scaled="0"/>
                </a:gradFill>
              </a:rPr>
              <a:t>and </a:t>
            </a:r>
            <a:r>
              <a:rPr lang="en-GB">
                <a:solidFill>
                  <a:schemeClr val="tx2"/>
                </a:solidFill>
                <a:latin typeface="+mj-lt"/>
              </a:rPr>
              <a:t>relative business value </a:t>
            </a:r>
            <a:r>
              <a:rPr lang="en-GB">
                <a:gradFill>
                  <a:gsLst>
                    <a:gs pos="2917">
                      <a:schemeClr val="tx1"/>
                    </a:gs>
                    <a:gs pos="30000">
                      <a:schemeClr val="tx1"/>
                    </a:gs>
                  </a:gsLst>
                  <a:lin ang="5400000" scaled="0"/>
                </a:gradFill>
              </a:rPr>
              <a:t>of each service</a:t>
            </a:r>
          </a:p>
          <a:p>
            <a:pPr marL="342900" indent="-342900">
              <a:lnSpc>
                <a:spcPct val="90000"/>
              </a:lnSpc>
              <a:spcAft>
                <a:spcPts val="600"/>
              </a:spcAft>
              <a:buBlip>
                <a:blip r:embed="rId3"/>
              </a:buBlip>
            </a:pPr>
            <a:r>
              <a:rPr lang="en-GB">
                <a:gradFill>
                  <a:gsLst>
                    <a:gs pos="2917">
                      <a:schemeClr val="tx1"/>
                    </a:gs>
                    <a:gs pos="30000">
                      <a:schemeClr val="tx1"/>
                    </a:gs>
                  </a:gsLst>
                  <a:lin ang="5400000" scaled="0"/>
                </a:gradFill>
              </a:rPr>
              <a:t>Establish </a:t>
            </a:r>
            <a:r>
              <a:rPr lang="en-GB">
                <a:solidFill>
                  <a:schemeClr val="tx2"/>
                </a:solidFill>
                <a:latin typeface="+mj-lt"/>
              </a:rPr>
              <a:t>clear performance expectations </a:t>
            </a:r>
            <a:r>
              <a:rPr lang="en-GB">
                <a:gradFill>
                  <a:gsLst>
                    <a:gs pos="2917">
                      <a:schemeClr val="tx1"/>
                    </a:gs>
                    <a:gs pos="30000">
                      <a:schemeClr val="tx1"/>
                    </a:gs>
                  </a:gsLst>
                  <a:lin ang="5400000" scaled="0"/>
                </a:gradFill>
              </a:rPr>
              <a:t>and </a:t>
            </a:r>
            <a:r>
              <a:rPr lang="en-GB">
                <a:solidFill>
                  <a:schemeClr val="tx2"/>
                </a:solidFill>
                <a:latin typeface="+mj-lt"/>
              </a:rPr>
              <a:t>business interruption </a:t>
            </a:r>
            <a:r>
              <a:rPr lang="en-GB">
                <a:gradFill>
                  <a:gsLst>
                    <a:gs pos="2917">
                      <a:schemeClr val="tx1"/>
                    </a:gs>
                    <a:gs pos="30000">
                      <a:schemeClr val="tx1"/>
                    </a:gs>
                  </a:gsLst>
                  <a:lin ang="5400000" scaled="0"/>
                </a:gradFill>
              </a:rPr>
              <a:t>time/value </a:t>
            </a:r>
            <a:r>
              <a:rPr lang="en-GB">
                <a:solidFill>
                  <a:schemeClr val="tx2"/>
                </a:solidFill>
                <a:latin typeface="+mj-lt"/>
              </a:rPr>
              <a:t>metrics</a:t>
            </a:r>
          </a:p>
          <a:p>
            <a:pPr marL="342900" indent="-342900">
              <a:lnSpc>
                <a:spcPct val="90000"/>
              </a:lnSpc>
              <a:spcAft>
                <a:spcPts val="600"/>
              </a:spcAft>
              <a:buBlip>
                <a:blip r:embed="rId3"/>
              </a:buBlip>
            </a:pPr>
            <a:r>
              <a:rPr lang="en-GB">
                <a:solidFill>
                  <a:schemeClr val="tx2"/>
                </a:solidFill>
                <a:latin typeface="+mj-lt"/>
              </a:rPr>
              <a:t>Document, track </a:t>
            </a:r>
            <a:r>
              <a:rPr lang="en-GB">
                <a:gradFill>
                  <a:gsLst>
                    <a:gs pos="2917">
                      <a:schemeClr val="tx1"/>
                    </a:gs>
                    <a:gs pos="30000">
                      <a:schemeClr val="tx1"/>
                    </a:gs>
                  </a:gsLst>
                  <a:lin ang="5400000" scaled="0"/>
                </a:gradFill>
              </a:rPr>
              <a:t>and </a:t>
            </a:r>
            <a:r>
              <a:rPr lang="en-GB">
                <a:solidFill>
                  <a:schemeClr val="tx2"/>
                </a:solidFill>
                <a:latin typeface="+mj-lt"/>
              </a:rPr>
              <a:t>report on commitments </a:t>
            </a:r>
            <a:r>
              <a:rPr lang="en-GB">
                <a:gradFill>
                  <a:gsLst>
                    <a:gs pos="2917">
                      <a:schemeClr val="tx1"/>
                    </a:gs>
                    <a:gs pos="30000">
                      <a:schemeClr val="tx1"/>
                    </a:gs>
                  </a:gsLst>
                  <a:lin ang="5400000" scaled="0"/>
                </a:gradFill>
              </a:rPr>
              <a:t>to cost and performance</a:t>
            </a:r>
          </a:p>
        </p:txBody>
      </p:sp>
      <p:sp>
        <p:nvSpPr>
          <p:cNvPr id="8" name="Rectangle 7">
            <a:extLst>
              <a:ext uri="{FF2B5EF4-FFF2-40B4-BE49-F238E27FC236}">
                <a16:creationId xmlns:a16="http://schemas.microsoft.com/office/drawing/2014/main" id="{6BF77060-9E39-4E45-AE92-F1015C9F8E89}"/>
              </a:ext>
            </a:extLst>
          </p:cNvPr>
          <p:cNvSpPr/>
          <p:nvPr/>
        </p:nvSpPr>
        <p:spPr bwMode="auto">
          <a:xfrm>
            <a:off x="8143022" y="1798035"/>
            <a:ext cx="3474720" cy="50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a:ln w="3175">
                  <a:noFill/>
                </a:ln>
                <a:solidFill>
                  <a:schemeClr val="bg1"/>
                </a:solidFill>
                <a:latin typeface="+mj-lt"/>
                <a:cs typeface="Segoe UI Semilight" panose="020B0402040204020203" pitchFamily="34" charset="0"/>
              </a:rPr>
              <a:t>Secure</a:t>
            </a:r>
          </a:p>
        </p:txBody>
      </p:sp>
      <p:sp>
        <p:nvSpPr>
          <p:cNvPr id="5" name="TextBox 4">
            <a:extLst>
              <a:ext uri="{FF2B5EF4-FFF2-40B4-BE49-F238E27FC236}">
                <a16:creationId xmlns:a16="http://schemas.microsoft.com/office/drawing/2014/main" id="{AAEE4BBA-4737-49DD-BAB0-4E04F75CEAC0}"/>
              </a:ext>
            </a:extLst>
          </p:cNvPr>
          <p:cNvSpPr txBox="1"/>
          <p:nvPr/>
        </p:nvSpPr>
        <p:spPr>
          <a:xfrm>
            <a:off x="8143022" y="2306035"/>
            <a:ext cx="3474720" cy="403542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lIns="182880" tIns="146304" rIns="182880" bIns="146304" rtlCol="0">
            <a:noAutofit/>
          </a:bodyPr>
          <a:lstStyle/>
          <a:p>
            <a:pPr marL="342900" indent="-342900">
              <a:lnSpc>
                <a:spcPct val="90000"/>
              </a:lnSpc>
              <a:spcAft>
                <a:spcPts val="600"/>
              </a:spcAft>
              <a:buBlip>
                <a:blip r:embed="rId3"/>
              </a:buBlip>
            </a:pPr>
            <a:r>
              <a:rPr lang="en-GB">
                <a:solidFill>
                  <a:schemeClr val="tx2"/>
                </a:solidFill>
                <a:latin typeface="+mj-lt"/>
              </a:rPr>
              <a:t>Integrate security insights </a:t>
            </a:r>
            <a:r>
              <a:rPr lang="en-GB">
                <a:gradFill>
                  <a:gsLst>
                    <a:gs pos="2917">
                      <a:schemeClr val="tx1"/>
                    </a:gs>
                    <a:gs pos="30000">
                      <a:schemeClr val="tx1"/>
                    </a:gs>
                  </a:gsLst>
                  <a:lin ang="5400000" scaled="0"/>
                </a:gradFill>
              </a:rPr>
              <a:t>into </a:t>
            </a:r>
            <a:r>
              <a:rPr lang="en-GB" dirty="0">
                <a:gradFill>
                  <a:gsLst>
                    <a:gs pos="2917">
                      <a:schemeClr val="tx1"/>
                    </a:gs>
                    <a:gs pos="30000">
                      <a:schemeClr val="tx1"/>
                    </a:gs>
                  </a:gsLst>
                  <a:lin ang="5400000" scaled="0"/>
                </a:gradFill>
              </a:rPr>
              <a:t>a </a:t>
            </a:r>
            <a:r>
              <a:rPr lang="en-GB">
                <a:solidFill>
                  <a:schemeClr val="tx2"/>
                </a:solidFill>
                <a:latin typeface="+mj-lt"/>
              </a:rPr>
              <a:t>risk management framework </a:t>
            </a:r>
            <a:r>
              <a:rPr lang="en-GB">
                <a:gradFill>
                  <a:gsLst>
                    <a:gs pos="2917">
                      <a:schemeClr val="tx1"/>
                    </a:gs>
                    <a:gs pos="30000">
                      <a:schemeClr val="tx1"/>
                    </a:gs>
                  </a:gsLst>
                  <a:lin ang="5400000" scaled="0"/>
                </a:gradFill>
              </a:rPr>
              <a:t>and </a:t>
            </a:r>
            <a:r>
              <a:rPr lang="en-GB">
                <a:solidFill>
                  <a:schemeClr val="tx2"/>
                </a:solidFill>
                <a:latin typeface="+mj-lt"/>
              </a:rPr>
              <a:t>digital initiatives</a:t>
            </a:r>
          </a:p>
          <a:p>
            <a:pPr marL="342900" indent="-342900">
              <a:lnSpc>
                <a:spcPct val="90000"/>
              </a:lnSpc>
              <a:spcAft>
                <a:spcPts val="600"/>
              </a:spcAft>
              <a:buBlip>
                <a:blip r:embed="rId3"/>
              </a:buBlip>
            </a:pPr>
            <a:r>
              <a:rPr lang="en-GB">
                <a:solidFill>
                  <a:schemeClr val="tx2"/>
                </a:solidFill>
                <a:latin typeface="+mj-lt"/>
              </a:rPr>
              <a:t>Integrate security insights </a:t>
            </a:r>
            <a:r>
              <a:rPr lang="en-GB">
                <a:gradFill>
                  <a:gsLst>
                    <a:gs pos="2917">
                      <a:schemeClr val="tx1"/>
                    </a:gs>
                    <a:gs pos="30000">
                      <a:schemeClr val="tx1"/>
                    </a:gs>
                  </a:gsLst>
                  <a:lin ang="5400000" scaled="0"/>
                </a:gradFill>
              </a:rPr>
              <a:t>and practices into </a:t>
            </a:r>
            <a:r>
              <a:rPr lang="en-GB">
                <a:solidFill>
                  <a:schemeClr val="tx2"/>
                </a:solidFill>
                <a:latin typeface="+mj-lt"/>
              </a:rPr>
              <a:t>business </a:t>
            </a:r>
            <a:r>
              <a:rPr lang="en-GB">
                <a:gradFill>
                  <a:gsLst>
                    <a:gs pos="2917">
                      <a:schemeClr val="tx1"/>
                    </a:gs>
                    <a:gs pos="30000">
                      <a:schemeClr val="tx1"/>
                    </a:gs>
                  </a:gsLst>
                  <a:lin ang="5400000" scaled="0"/>
                </a:gradFill>
              </a:rPr>
              <a:t>and </a:t>
            </a:r>
            <a:r>
              <a:rPr lang="en-GB">
                <a:solidFill>
                  <a:schemeClr val="tx2"/>
                </a:solidFill>
                <a:latin typeface="+mj-lt"/>
              </a:rPr>
              <a:t>IT processes</a:t>
            </a:r>
            <a:r>
              <a:rPr lang="en-GB">
                <a:gradFill>
                  <a:gsLst>
                    <a:gs pos="2917">
                      <a:schemeClr val="tx1"/>
                    </a:gs>
                    <a:gs pos="30000">
                      <a:schemeClr val="tx1"/>
                    </a:gs>
                  </a:gsLst>
                  <a:lin ang="5400000" scaled="0"/>
                </a:gradFill>
              </a:rPr>
              <a:t>,</a:t>
            </a:r>
            <a:r>
              <a:rPr lang="en-GB" dirty="0">
                <a:gradFill>
                  <a:gsLst>
                    <a:gs pos="2917">
                      <a:schemeClr val="tx1"/>
                    </a:gs>
                    <a:gs pos="30000">
                      <a:schemeClr val="tx1"/>
                    </a:gs>
                  </a:gsLst>
                  <a:lin ang="5400000" scaled="0"/>
                </a:gradFill>
              </a:rPr>
              <a:t> and</a:t>
            </a:r>
            <a:r>
              <a:rPr lang="en-GB">
                <a:gradFill>
                  <a:gsLst>
                    <a:gs pos="2917">
                      <a:schemeClr val="tx1"/>
                    </a:gs>
                    <a:gs pos="30000">
                      <a:schemeClr val="tx1"/>
                    </a:gs>
                  </a:gsLst>
                  <a:lin ang="5400000" scaled="0"/>
                </a:gradFill>
              </a:rPr>
              <a:t> </a:t>
            </a:r>
            <a:r>
              <a:rPr lang="en-GB">
                <a:solidFill>
                  <a:schemeClr val="tx2"/>
                </a:solidFill>
                <a:latin typeface="+mj-lt"/>
              </a:rPr>
              <a:t>integrate security disciplines together</a:t>
            </a:r>
          </a:p>
          <a:p>
            <a:pPr marL="342900" indent="-342900">
              <a:lnSpc>
                <a:spcPct val="90000"/>
              </a:lnSpc>
              <a:spcAft>
                <a:spcPts val="600"/>
              </a:spcAft>
              <a:buBlip>
                <a:blip r:embed="rId3"/>
              </a:buBlip>
            </a:pPr>
            <a:r>
              <a:rPr lang="en-GB">
                <a:solidFill>
                  <a:schemeClr val="tx2"/>
                </a:solidFill>
                <a:latin typeface="+mj-lt"/>
              </a:rPr>
              <a:t>Ensure </a:t>
            </a:r>
            <a:r>
              <a:rPr lang="en-GB">
                <a:gradFill>
                  <a:gsLst>
                    <a:gs pos="2917">
                      <a:schemeClr val="tx1"/>
                    </a:gs>
                    <a:gs pos="30000">
                      <a:schemeClr val="tx1"/>
                    </a:gs>
                  </a:gsLst>
                  <a:lin ang="5400000" scaled="0"/>
                </a:gradFill>
              </a:rPr>
              <a:t>organization can </a:t>
            </a:r>
            <a:r>
              <a:rPr lang="en-GB">
                <a:solidFill>
                  <a:schemeClr val="tx2"/>
                </a:solidFill>
                <a:latin typeface="+mj-lt"/>
              </a:rPr>
              <a:t>operate during attacks </a:t>
            </a:r>
            <a:r>
              <a:rPr lang="en-GB">
                <a:gradFill>
                  <a:gsLst>
                    <a:gs pos="2917">
                      <a:schemeClr val="tx1"/>
                    </a:gs>
                    <a:gs pos="30000">
                      <a:schemeClr val="tx1"/>
                    </a:gs>
                  </a:gsLst>
                  <a:lin ang="5400000" scaled="0"/>
                </a:gradFill>
              </a:rPr>
              <a:t>and </a:t>
            </a:r>
            <a:r>
              <a:rPr lang="en-GB">
                <a:solidFill>
                  <a:schemeClr val="tx2"/>
                </a:solidFill>
                <a:latin typeface="+mj-lt"/>
              </a:rPr>
              <a:t>rapidly regain </a:t>
            </a:r>
            <a:r>
              <a:rPr lang="en-GB">
                <a:gradFill>
                  <a:gsLst>
                    <a:gs pos="2917">
                      <a:schemeClr val="tx1"/>
                    </a:gs>
                    <a:gs pos="30000">
                      <a:schemeClr val="tx1"/>
                    </a:gs>
                  </a:gsLst>
                  <a:lin ang="5400000" scaled="0"/>
                </a:gradFill>
              </a:rPr>
              <a:t>full </a:t>
            </a:r>
            <a:r>
              <a:rPr lang="en-GB">
                <a:solidFill>
                  <a:schemeClr val="tx2"/>
                </a:solidFill>
                <a:latin typeface="+mj-lt"/>
              </a:rPr>
              <a:t>operational status</a:t>
            </a:r>
          </a:p>
        </p:txBody>
      </p:sp>
    </p:spTree>
    <p:extLst>
      <p:ext uri="{BB962C8B-B14F-4D97-AF65-F5344CB8AC3E}">
        <p14:creationId xmlns:p14="http://schemas.microsoft.com/office/powerpoint/2010/main" val="6465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P spid="4" grpId="0" animBg="1"/>
      <p:bldP spid="8"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42765" y="639044"/>
            <a:ext cx="11306469" cy="795089"/>
          </a:xfrm>
        </p:spPr>
        <p:txBody>
          <a:bodyPr/>
          <a:lstStyle/>
          <a:p>
            <a:r>
              <a:rPr lang="en-GB" sz="3600" dirty="0">
                <a:solidFill>
                  <a:schemeClr val="accent4"/>
                </a:solidFill>
              </a:rPr>
              <a:t>Govern</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946970"/>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2207113"/>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Govern</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2207113"/>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Define</a:t>
            </a: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 </a:t>
            </a:r>
            <a:r>
              <a:rPr lang="en-US" sz="2000" dirty="0">
                <a:latin typeface="+mj-lt"/>
              </a:rPr>
              <a:t>corporate</a:t>
            </a: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 </a:t>
            </a:r>
            <a:r>
              <a:rPr lang="en-US" sz="2000" dirty="0">
                <a:latin typeface="+mj-lt"/>
              </a:rPr>
              <a:t>policy</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Business risks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Document evolving business risks and the business’ tolerance for risk, based on data classification and application criticality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Policy and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Convert risk decisions into policy statements to establish cloud adoption boundaries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590425"/>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Process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Establish processes to monitor violations and adherence to corporate policies.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23" name="Graphic 21">
            <a:extLst>
              <a:ext uri="{FF2B5EF4-FFF2-40B4-BE49-F238E27FC236}">
                <a16:creationId xmlns:a16="http://schemas.microsoft.com/office/drawing/2014/main" id="{55572598-5E2D-44AD-83AF-19BC89A1DB17}"/>
              </a:ext>
              <a:ext uri="{C183D7F6-B498-43B3-948B-1728B52AA6E4}">
                <adec:decorative xmlns:adec="http://schemas.microsoft.com/office/drawing/2017/decorative" val="1"/>
              </a:ext>
            </a:extLst>
          </p:cNvPr>
          <p:cNvGrpSpPr/>
          <p:nvPr/>
        </p:nvGrpSpPr>
        <p:grpSpPr>
          <a:xfrm>
            <a:off x="1201011" y="2797700"/>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9" name="Graphic 28">
            <a:extLst>
              <a:ext uri="{FF2B5EF4-FFF2-40B4-BE49-F238E27FC236}">
                <a16:creationId xmlns:a16="http://schemas.microsoft.com/office/drawing/2014/main" id="{D0B69120-2C5C-4478-A4F0-86690938144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611" y="2758039"/>
            <a:ext cx="676656" cy="676656"/>
          </a:xfrm>
          <a:prstGeom prst="rect">
            <a:avLst/>
          </a:prstGeom>
        </p:spPr>
      </p:pic>
      <p:pic>
        <p:nvPicPr>
          <p:cNvPr id="30" name="Graphic 29">
            <a:extLst>
              <a:ext uri="{FF2B5EF4-FFF2-40B4-BE49-F238E27FC236}">
                <a16:creationId xmlns:a16="http://schemas.microsoft.com/office/drawing/2014/main" id="{63CD660F-E231-458C-B512-76AF09C6FAE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85" y="2727448"/>
            <a:ext cx="676656" cy="676656"/>
          </a:xfrm>
          <a:prstGeom prst="rect">
            <a:avLst/>
          </a:prstGeom>
        </p:spPr>
      </p:pic>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693063"/>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Five</a:t>
            </a:r>
            <a:r>
              <a:rPr kumimoji="0" lang="en-US" sz="2000" b="0" i="0" u="none" strike="noStrike" kern="1200" cap="none" spc="0" normalizeH="0" baseline="0" noProof="0" dirty="0">
                <a:ln>
                  <a:noFill/>
                </a:ln>
                <a:solidFill>
                  <a:srgbClr val="000000"/>
                </a:solidFill>
                <a:effectLst/>
                <a:uLnTx/>
                <a:uFillTx/>
              </a:rPr>
              <a:t> </a:t>
            </a:r>
            <a:r>
              <a:rPr lang="en-US" sz="2000" dirty="0">
                <a:solidFill>
                  <a:srgbClr val="000000"/>
                </a:solidFill>
              </a:rPr>
              <a:t>disciplines</a:t>
            </a:r>
            <a:r>
              <a:rPr kumimoji="0" lang="en-US" sz="2000" b="0" i="0" u="none" strike="noStrike" kern="1200" cap="none" spc="0" normalizeH="0" baseline="0" noProof="0" dirty="0">
                <a:ln>
                  <a:noFill/>
                </a:ln>
                <a:solidFill>
                  <a:srgbClr val="000000"/>
                </a:solidFill>
                <a:effectLst/>
                <a:uLnTx/>
                <a:uFillTx/>
              </a:rPr>
              <a:t> of </a:t>
            </a:r>
            <a:r>
              <a:rPr lang="en-US" sz="2000" dirty="0">
                <a:solidFill>
                  <a:srgbClr val="000000"/>
                </a:solidFill>
              </a:rPr>
              <a:t>cloud</a:t>
            </a:r>
            <a:r>
              <a:rPr kumimoji="0" lang="en-US" sz="2000" b="0" i="0" u="none" strike="noStrike" kern="1200" cap="none" spc="0" normalizeH="0" baseline="0" noProof="0" dirty="0">
                <a:ln>
                  <a:noFill/>
                </a:ln>
                <a:solidFill>
                  <a:srgbClr val="000000"/>
                </a:solidFill>
                <a:effectLst/>
                <a:uLnTx/>
                <a:uFillTx/>
              </a:rPr>
              <a:t> </a:t>
            </a:r>
            <a:r>
              <a:rPr lang="en-US" sz="2000" dirty="0">
                <a:solidFill>
                  <a:srgbClr val="000000"/>
                </a:solidFill>
              </a:rPr>
              <a:t>governance</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Cost management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Evaluate and monitor costs, limit IT spend, scale to meet need, create cost accountability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Security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compliance with IT security requirements by applying a security baseline to all adoption efforts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Resource consistency </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consistency in resource configuration. Enforce practices for on-boarding, recovery, and discoverability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Identity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the baseline for identity and access are enforced by consistently applying role definitions and assignments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77711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Deployment acceleration</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Accelerate deployment through centralization, consistency, and standardization across deployment templates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57" name="Group 56">
            <a:extLst>
              <a:ext uri="{FF2B5EF4-FFF2-40B4-BE49-F238E27FC236}">
                <a16:creationId xmlns:a16="http://schemas.microsoft.com/office/drawing/2014/main" id="{A06F7BAC-A124-4590-A534-CD6D549256B8}"/>
              </a:ext>
              <a:ext uri="{C183D7F6-B498-43B3-948B-1728B52AA6E4}">
                <adec:decorative xmlns:adec="http://schemas.microsoft.com/office/drawing/2017/decorative" val="1"/>
              </a:ext>
            </a:extLst>
          </p:cNvPr>
          <p:cNvGrpSpPr/>
          <p:nvPr/>
        </p:nvGrpSpPr>
        <p:grpSpPr>
          <a:xfrm>
            <a:off x="7437040" y="4276980"/>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5F7A90C5-4A70-47A4-9BBE-0D69903655F6}"/>
              </a:ext>
              <a:ext uri="{C183D7F6-B498-43B3-948B-1728B52AA6E4}">
                <adec:decorative xmlns:adec="http://schemas.microsoft.com/office/drawing/2017/decorative" val="1"/>
              </a:ext>
            </a:extLst>
          </p:cNvPr>
          <p:cNvGrpSpPr/>
          <p:nvPr/>
        </p:nvGrpSpPr>
        <p:grpSpPr>
          <a:xfrm>
            <a:off x="9644553" y="4276980"/>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aphic 39">
            <a:extLst>
              <a:ext uri="{FF2B5EF4-FFF2-40B4-BE49-F238E27FC236}">
                <a16:creationId xmlns:a16="http://schemas.microsoft.com/office/drawing/2014/main" id="{47D6666E-38B6-4B5D-893E-A5B25763858C}"/>
              </a:ext>
              <a:ext uri="{C183D7F6-B498-43B3-948B-1728B52AA6E4}">
                <adec:decorative xmlns:adec="http://schemas.microsoft.com/office/drawing/2017/decorative" val="1"/>
              </a:ext>
            </a:extLst>
          </p:cNvPr>
          <p:cNvGrpSpPr/>
          <p:nvPr/>
        </p:nvGrpSpPr>
        <p:grpSpPr>
          <a:xfrm>
            <a:off x="5275542" y="4274705"/>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aphic 32">
            <a:extLst>
              <a:ext uri="{FF2B5EF4-FFF2-40B4-BE49-F238E27FC236}">
                <a16:creationId xmlns:a16="http://schemas.microsoft.com/office/drawing/2014/main" id="{D5B805FD-FE59-4038-81FF-28681C0AE1F2}"/>
              </a:ext>
              <a:ext uri="{C183D7F6-B498-43B3-948B-1728B52AA6E4}">
                <adec:decorative xmlns:adec="http://schemas.microsoft.com/office/drawing/2017/decorative" val="1"/>
              </a:ext>
            </a:extLst>
          </p:cNvPr>
          <p:cNvGrpSpPr/>
          <p:nvPr/>
        </p:nvGrpSpPr>
        <p:grpSpPr>
          <a:xfrm>
            <a:off x="782865" y="4228915"/>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797700"/>
            <a:ext cx="1416681"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318509" y="2797700"/>
            <a:ext cx="1200651"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09A01BC-D52B-456B-9D0E-9F432E127DA7}"/>
              </a:ext>
              <a:ext uri="{C183D7F6-B498-43B3-948B-1728B52AA6E4}">
                <adec:decorative xmlns:adec="http://schemas.microsoft.com/office/drawing/2017/decorative" val="1"/>
              </a:ext>
            </a:extLst>
          </p:cNvPr>
          <p:cNvGrpSpPr/>
          <p:nvPr/>
        </p:nvGrpSpPr>
        <p:grpSpPr>
          <a:xfrm>
            <a:off x="3021146" y="4254846"/>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57669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par>
                                <p:cTn id="33" presetID="10"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500"/>
                                        <p:tgtEl>
                                          <p:spTgt spid="88"/>
                                        </p:tgtEl>
                                      </p:cBhvr>
                                    </p:animEffect>
                                  </p:childTnLst>
                                </p:cTn>
                              </p:par>
                              <p:par>
                                <p:cTn id="67" presetID="10"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995" y="620428"/>
            <a:ext cx="11306469" cy="795089"/>
          </a:xfrm>
        </p:spPr>
        <p:txBody>
          <a:bodyPr/>
          <a:lstStyle/>
          <a:p>
            <a:r>
              <a:rPr lang="en-GB" sz="3600" dirty="0">
                <a:solidFill>
                  <a:schemeClr val="accent4"/>
                </a:solidFill>
              </a:rPr>
              <a:t>Manage</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Manage</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Business</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latin typeface="+mj-lt"/>
              </a:rPr>
              <a:t>alignment</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Criticality</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Document the criticality and relative business value of each workload.</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Impact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Establish clear performance expectations and business interruption time/value metrics.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Commitment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Document, track and report on commitments to cost and performance.</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Cloud</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solidFill>
                  <a:srgbClr val="000000"/>
                </a:solidFill>
              </a:rPr>
              <a:t>operations</a:t>
            </a:r>
            <a:r>
              <a:rPr kumimoji="0" lang="en-US" sz="1961" b="0" i="0" u="none" strike="noStrike" kern="1200" cap="none" spc="0" normalizeH="0" baseline="0" noProof="0">
                <a:ln>
                  <a:noFill/>
                </a:ln>
                <a:solidFill>
                  <a:srgbClr val="000000"/>
                </a:solidFill>
                <a:effectLst/>
                <a:uLnTx/>
                <a:uFillTx/>
                <a:latin typeface="Segoe UI Semibold"/>
                <a:ea typeface="+mn-ea"/>
                <a:cs typeface="+mn-cs"/>
              </a:rPr>
              <a:t> </a:t>
            </a:r>
            <a:r>
              <a:rPr lang="en-US" sz="2000" dirty="0">
                <a:solidFill>
                  <a:srgbClr val="000000"/>
                </a:solidFill>
              </a:rPr>
              <a:t>disciplines</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Inventory </a:t>
            </a: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and</a:t>
            </a: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visibility</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Establish a defined inventory of assets. Develop visibility into the asset telemetry.</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Operational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Manage configuration drift</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and standards. Apply management automation and controls.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Protect </a:t>
            </a: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and</a:t>
            </a: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recover</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Implement solutions to minimize</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performance interruptions and ensure rapid recovery when needed. </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Platform operations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Customize</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operations </a:t>
            </a:r>
            <a:r>
              <a:rPr lang="en-US" sz="1100">
                <a:solidFill>
                  <a:srgbClr val="000000"/>
                </a:solidFill>
                <a:latin typeface="Segoe UI"/>
                <a:ea typeface="+mn-lt"/>
                <a:cs typeface="Segoe UI" pitchFamily="34" charset="0"/>
              </a:rPr>
              <a:t>to improve performance of the common platforms that support multiple workloads.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Workload</a:t>
            </a:r>
            <a:r>
              <a:rPr kumimoji="0" lang="en-US" sz="1200" b="0" i="0" u="none" strike="noStrike" kern="1200" cap="none" spc="0" normalizeH="0" noProof="0">
                <a:ln>
                  <a:noFill/>
                </a:ln>
                <a:solidFill>
                  <a:srgbClr val="000000"/>
                </a:solidFill>
                <a:effectLst/>
                <a:uLnTx/>
                <a:uFillTx/>
                <a:latin typeface="Segoe UI Semibold"/>
                <a:ea typeface="Segoe UI" pitchFamily="34" charset="0"/>
                <a:cs typeface="Segoe UI" pitchFamily="34" charset="0"/>
              </a:rPr>
              <a:t> operations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lt"/>
                <a:cs typeface="Segoe UI" pitchFamily="34" charset="0"/>
              </a:rPr>
              <a:t>Understand workload telemetry. Align workload operations to performance and reliability</a:t>
            </a:r>
            <a:r>
              <a:rPr kumimoji="0" lang="en-US" sz="1100" b="0" i="0" u="none" strike="noStrike" kern="1200" cap="none" spc="0" normalizeH="0" noProof="0">
                <a:ln>
                  <a:noFill/>
                </a:ln>
                <a:solidFill>
                  <a:srgbClr val="000000"/>
                </a:solidFill>
                <a:effectLst/>
                <a:uLnTx/>
                <a:uFillTx/>
                <a:latin typeface="Segoe UI"/>
                <a:ea typeface="+mn-lt"/>
                <a:cs typeface="Segoe UI" pitchFamily="34" charset="0"/>
              </a:rPr>
              <a:t> commitments.</a:t>
            </a:r>
            <a:endParaRPr kumimoji="0" lang="en-US" sz="1000" b="0" i="0" u="none" strike="noStrike" kern="1200" cap="none" spc="0" normalizeH="0" baseline="0" noProof="0">
              <a:ln>
                <a:noFill/>
              </a:ln>
              <a:solidFill>
                <a:srgbClr val="000000"/>
              </a:solidFill>
              <a:effectLst/>
              <a:uLnTx/>
              <a:uFillTx/>
              <a:latin typeface="Segoe UI"/>
              <a:ea typeface="+mn-lt"/>
              <a:cs typeface="Segoe UI"/>
            </a:endParaRPr>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52DD2CD6-34EB-4D38-82B1-6D51E83810A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1153" y="2419268"/>
            <a:ext cx="678368" cy="678368"/>
          </a:xfrm>
          <a:prstGeom prst="rect">
            <a:avLst/>
          </a:prstGeom>
        </p:spPr>
      </p:pic>
      <p:pic>
        <p:nvPicPr>
          <p:cNvPr id="22" name="Graphic 21">
            <a:extLst>
              <a:ext uri="{FF2B5EF4-FFF2-40B4-BE49-F238E27FC236}">
                <a16:creationId xmlns:a16="http://schemas.microsoft.com/office/drawing/2014/main" id="{57E0DA23-0102-4337-A25F-7C79FF8C98D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8524" y="3810855"/>
            <a:ext cx="600480" cy="574182"/>
          </a:xfrm>
          <a:prstGeom prst="rect">
            <a:avLst/>
          </a:prstGeom>
        </p:spPr>
      </p:pic>
      <p:grpSp>
        <p:nvGrpSpPr>
          <p:cNvPr id="86" name="Group 85">
            <a:extLst>
              <a:ext uri="{FF2B5EF4-FFF2-40B4-BE49-F238E27FC236}">
                <a16:creationId xmlns:a16="http://schemas.microsoft.com/office/drawing/2014/main" id="{941A48B5-7F1C-49DF-82F0-E26B34A6B2DE}"/>
              </a:ext>
              <a:ext uri="{C183D7F6-B498-43B3-948B-1728B52AA6E4}">
                <adec:decorative xmlns:adec="http://schemas.microsoft.com/office/drawing/2017/decorative" val="1"/>
              </a:ext>
            </a:extLst>
          </p:cNvPr>
          <p:cNvGrpSpPr/>
          <p:nvPr/>
        </p:nvGrpSpPr>
        <p:grpSpPr>
          <a:xfrm>
            <a:off x="5516466" y="3727584"/>
            <a:ext cx="688779" cy="688779"/>
            <a:chOff x="5156294" y="3727584"/>
            <a:chExt cx="688779" cy="688779"/>
          </a:xfrm>
        </p:grpSpPr>
        <p:pic>
          <p:nvPicPr>
            <p:cNvPr id="24" name="Graphic 23" descr="Shield with solid fill">
              <a:extLst>
                <a:ext uri="{FF2B5EF4-FFF2-40B4-BE49-F238E27FC236}">
                  <a16:creationId xmlns:a16="http://schemas.microsoft.com/office/drawing/2014/main" id="{7B8E6B84-044A-4A76-960E-115C006AC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56294" y="3727584"/>
              <a:ext cx="688779" cy="688779"/>
            </a:xfrm>
            <a:prstGeom prst="rect">
              <a:avLst/>
            </a:prstGeom>
          </p:spPr>
        </p:pic>
        <p:grpSp>
          <p:nvGrpSpPr>
            <p:cNvPr id="27" name="Graphic 7">
              <a:extLst>
                <a:ext uri="{FF2B5EF4-FFF2-40B4-BE49-F238E27FC236}">
                  <a16:creationId xmlns:a16="http://schemas.microsoft.com/office/drawing/2014/main" id="{A4FF4858-89AE-4145-80F5-C7E78E8DFAAF}"/>
                </a:ext>
              </a:extLst>
            </p:cNvPr>
            <p:cNvGrpSpPr/>
            <p:nvPr/>
          </p:nvGrpSpPr>
          <p:grpSpPr>
            <a:xfrm>
              <a:off x="5367498" y="3970945"/>
              <a:ext cx="277003" cy="207793"/>
              <a:chOff x="-3923150" y="2903433"/>
              <a:chExt cx="705704" cy="529381"/>
            </a:xfrm>
            <a:solidFill>
              <a:schemeClr val="accent5"/>
            </a:solidFill>
          </p:grpSpPr>
          <p:sp>
            <p:nvSpPr>
              <p:cNvPr id="28" name="Freeform: Shape 27">
                <a:extLst>
                  <a:ext uri="{FF2B5EF4-FFF2-40B4-BE49-F238E27FC236}">
                    <a16:creationId xmlns:a16="http://schemas.microsoft.com/office/drawing/2014/main" id="{A0B6CB55-04DF-4803-B47F-BEE309BB538F}"/>
                  </a:ext>
                </a:extLst>
              </p:cNvPr>
              <p:cNvSpPr/>
              <p:nvPr/>
            </p:nvSpPr>
            <p:spPr>
              <a:xfrm rot="-8100000">
                <a:off x="-3539286" y="2850944"/>
                <a:ext cx="114298" cy="634358"/>
              </a:xfrm>
              <a:custGeom>
                <a:avLst/>
                <a:gdLst>
                  <a:gd name="connsiteX0" fmla="*/ 0 w 114298"/>
                  <a:gd name="connsiteY0" fmla="*/ 0 h 634358"/>
                  <a:gd name="connsiteX1" fmla="*/ 114299 w 114298"/>
                  <a:gd name="connsiteY1" fmla="*/ 0 h 634358"/>
                  <a:gd name="connsiteX2" fmla="*/ 114299 w 114298"/>
                  <a:gd name="connsiteY2" fmla="*/ 634359 h 634358"/>
                  <a:gd name="connsiteX3" fmla="*/ 0 w 114298"/>
                  <a:gd name="connsiteY3" fmla="*/ 634359 h 634358"/>
                </a:gdLst>
                <a:ahLst/>
                <a:cxnLst>
                  <a:cxn ang="0">
                    <a:pos x="connsiteX0" y="connsiteY0"/>
                  </a:cxn>
                  <a:cxn ang="0">
                    <a:pos x="connsiteX1" y="connsiteY1"/>
                  </a:cxn>
                  <a:cxn ang="0">
                    <a:pos x="connsiteX2" y="connsiteY2"/>
                  </a:cxn>
                  <a:cxn ang="0">
                    <a:pos x="connsiteX3" y="connsiteY3"/>
                  </a:cxn>
                </a:cxnLst>
                <a:rect l="l" t="t" r="r" b="b"/>
                <a:pathLst>
                  <a:path w="114298" h="634358">
                    <a:moveTo>
                      <a:pt x="0" y="0"/>
                    </a:moveTo>
                    <a:lnTo>
                      <a:pt x="114299" y="0"/>
                    </a:lnTo>
                    <a:lnTo>
                      <a:pt x="114299" y="634359"/>
                    </a:lnTo>
                    <a:lnTo>
                      <a:pt x="0" y="634359"/>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20A46DC-5DB4-4E0B-A10E-767F88A431D7}"/>
                  </a:ext>
                </a:extLst>
              </p:cNvPr>
              <p:cNvSpPr/>
              <p:nvPr/>
            </p:nvSpPr>
            <p:spPr>
              <a:xfrm rot="8100000">
                <a:off x="-3811921" y="3082257"/>
                <a:ext cx="114298" cy="361946"/>
              </a:xfrm>
              <a:custGeom>
                <a:avLst/>
                <a:gdLst>
                  <a:gd name="connsiteX0" fmla="*/ 0 w 114298"/>
                  <a:gd name="connsiteY0" fmla="*/ 0 h 361946"/>
                  <a:gd name="connsiteX1" fmla="*/ 114299 w 114298"/>
                  <a:gd name="connsiteY1" fmla="*/ 0 h 361946"/>
                  <a:gd name="connsiteX2" fmla="*/ 114299 w 114298"/>
                  <a:gd name="connsiteY2" fmla="*/ 361947 h 361946"/>
                  <a:gd name="connsiteX3" fmla="*/ 0 w 114298"/>
                  <a:gd name="connsiteY3" fmla="*/ 361947 h 361946"/>
                </a:gdLst>
                <a:ahLst/>
                <a:cxnLst>
                  <a:cxn ang="0">
                    <a:pos x="connsiteX0" y="connsiteY0"/>
                  </a:cxn>
                  <a:cxn ang="0">
                    <a:pos x="connsiteX1" y="connsiteY1"/>
                  </a:cxn>
                  <a:cxn ang="0">
                    <a:pos x="connsiteX2" y="connsiteY2"/>
                  </a:cxn>
                  <a:cxn ang="0">
                    <a:pos x="connsiteX3" y="connsiteY3"/>
                  </a:cxn>
                </a:cxnLst>
                <a:rect l="l" t="t" r="r" b="b"/>
                <a:pathLst>
                  <a:path w="114298" h="361946">
                    <a:moveTo>
                      <a:pt x="0" y="0"/>
                    </a:moveTo>
                    <a:lnTo>
                      <a:pt x="114299" y="0"/>
                    </a:lnTo>
                    <a:lnTo>
                      <a:pt x="114299" y="361947"/>
                    </a:lnTo>
                    <a:lnTo>
                      <a:pt x="0" y="361947"/>
                    </a:lnTo>
                    <a:close/>
                  </a:path>
                </a:pathLst>
              </a:custGeom>
              <a:grpFill/>
              <a:ln w="9525" cap="flat">
                <a:noFill/>
                <a:prstDash val="solid"/>
                <a:miter/>
              </a:ln>
            </p:spPr>
            <p:txBody>
              <a:bodyPr rtlCol="0" anchor="ctr"/>
              <a:lstStyle/>
              <a:p>
                <a:endParaRPr lang="en-US"/>
              </a:p>
            </p:txBody>
          </p:sp>
        </p:grpSp>
      </p:grpSp>
      <p:grpSp>
        <p:nvGrpSpPr>
          <p:cNvPr id="33" name="Graphic 29">
            <a:extLst>
              <a:ext uri="{FF2B5EF4-FFF2-40B4-BE49-F238E27FC236}">
                <a16:creationId xmlns:a16="http://schemas.microsoft.com/office/drawing/2014/main" id="{E5B996F1-344B-4ACD-94FE-09A4AADA8AE2}"/>
              </a:ext>
              <a:ext uri="{C183D7F6-B498-43B3-948B-1728B52AA6E4}">
                <adec:decorative xmlns:adec="http://schemas.microsoft.com/office/drawing/2017/decorative" val="1"/>
              </a:ext>
            </a:extLst>
          </p:cNvPr>
          <p:cNvGrpSpPr/>
          <p:nvPr/>
        </p:nvGrpSpPr>
        <p:grpSpPr>
          <a:xfrm>
            <a:off x="1088812" y="3826955"/>
            <a:ext cx="603574" cy="603574"/>
            <a:chOff x="-1238151" y="9201962"/>
            <a:chExt cx="1219200" cy="1219200"/>
          </a:xfrm>
        </p:grpSpPr>
        <p:sp>
          <p:nvSpPr>
            <p:cNvPr id="36" name="Freeform: Shape 35">
              <a:extLst>
                <a:ext uri="{FF2B5EF4-FFF2-40B4-BE49-F238E27FC236}">
                  <a16:creationId xmlns:a16="http://schemas.microsoft.com/office/drawing/2014/main" id="{B1AA5C63-3485-4952-B72A-E3F8C750AB73}"/>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FDF04D9-3D26-4F5C-A1AD-45707715BF55}"/>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B03B560-D6AE-4690-A4C8-BE457E7C2940}"/>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accent5"/>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07AAD4-FD8E-44DD-B311-E9038CB09BC1}"/>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accent5"/>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D135FC1-B898-4C8C-84EA-69192E95CC6C}"/>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rgbClr val="50E6FF"/>
            </a:solidFill>
            <a:ln w="9525" cap="flat">
              <a:noFill/>
              <a:prstDash val="solid"/>
              <a:miter/>
            </a:ln>
          </p:spPr>
          <p:txBody>
            <a:bodyPr rtlCol="0" anchor="ctr"/>
            <a:lstStyle/>
            <a:p>
              <a:endParaRPr lang="en-US"/>
            </a:p>
          </p:txBody>
        </p:sp>
      </p:grpSp>
      <p:grpSp>
        <p:nvGrpSpPr>
          <p:cNvPr id="44" name="Graphic 14">
            <a:extLst>
              <a:ext uri="{FF2B5EF4-FFF2-40B4-BE49-F238E27FC236}">
                <a16:creationId xmlns:a16="http://schemas.microsoft.com/office/drawing/2014/main" id="{5F157923-707A-40F2-8C6C-0B0576926DAA}"/>
              </a:ext>
              <a:ext uri="{C183D7F6-B498-43B3-948B-1728B52AA6E4}">
                <adec:decorative xmlns:adec="http://schemas.microsoft.com/office/drawing/2017/decorative" val="1"/>
              </a:ext>
            </a:extLst>
          </p:cNvPr>
          <p:cNvGrpSpPr/>
          <p:nvPr/>
        </p:nvGrpSpPr>
        <p:grpSpPr>
          <a:xfrm>
            <a:off x="3315665" y="3792621"/>
            <a:ext cx="577522" cy="577522"/>
            <a:chOff x="3241165" y="3664431"/>
            <a:chExt cx="780096" cy="780096"/>
          </a:xfrm>
        </p:grpSpPr>
        <p:sp>
          <p:nvSpPr>
            <p:cNvPr id="45" name="Freeform: Shape 44">
              <a:extLst>
                <a:ext uri="{FF2B5EF4-FFF2-40B4-BE49-F238E27FC236}">
                  <a16:creationId xmlns:a16="http://schemas.microsoft.com/office/drawing/2014/main" id="{33223EDD-A1B9-4F1B-9B5E-DCB1FECD87C2}"/>
                </a:ext>
              </a:extLst>
            </p:cNvPr>
            <p:cNvSpPr/>
            <p:nvPr/>
          </p:nvSpPr>
          <p:spPr>
            <a:xfrm>
              <a:off x="3241317" y="3664431"/>
              <a:ext cx="779943" cy="780096"/>
            </a:xfrm>
            <a:custGeom>
              <a:avLst/>
              <a:gdLst>
                <a:gd name="connsiteX0" fmla="*/ 390505 w 779943"/>
                <a:gd name="connsiteY0" fmla="*/ 0 h 780096"/>
                <a:gd name="connsiteX1" fmla="*/ 53479 w 779943"/>
                <a:gd name="connsiteY1" fmla="*/ 195024 h 780096"/>
                <a:gd name="connsiteX2" fmla="*/ 53479 w 779943"/>
                <a:gd name="connsiteY2" fmla="*/ 585072 h 780096"/>
                <a:gd name="connsiteX3" fmla="*/ 390505 w 779943"/>
                <a:gd name="connsiteY3" fmla="*/ 780096 h 780096"/>
                <a:gd name="connsiteX4" fmla="*/ 779944 w 779943"/>
                <a:gd name="connsiteY4" fmla="*/ 390048 h 780096"/>
                <a:gd name="connsiteX5" fmla="*/ 390505 w 779943"/>
                <a:gd name="connsiteY5" fmla="*/ 0 h 780096"/>
                <a:gd name="connsiteX6" fmla="*/ 389896 w 779943"/>
                <a:gd name="connsiteY6" fmla="*/ 706962 h 780096"/>
                <a:gd name="connsiteX7" fmla="*/ 72982 w 779943"/>
                <a:gd name="connsiteY7" fmla="*/ 390048 h 780096"/>
                <a:gd name="connsiteX8" fmla="*/ 389896 w 779943"/>
                <a:gd name="connsiteY8" fmla="*/ 73134 h 780096"/>
                <a:gd name="connsiteX9" fmla="*/ 706810 w 779943"/>
                <a:gd name="connsiteY9" fmla="*/ 390048 h 780096"/>
                <a:gd name="connsiteX10" fmla="*/ 389896 w 779943"/>
                <a:gd name="connsiteY10" fmla="*/ 706962 h 78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9943" h="780096">
                  <a:moveTo>
                    <a:pt x="390505" y="0"/>
                  </a:moveTo>
                  <a:cubicBezTo>
                    <a:pt x="247284" y="0"/>
                    <a:pt x="125394" y="70696"/>
                    <a:pt x="53479" y="195024"/>
                  </a:cubicBezTo>
                  <a:cubicBezTo>
                    <a:pt x="-17826" y="319352"/>
                    <a:pt x="-17826" y="460744"/>
                    <a:pt x="53479" y="585072"/>
                  </a:cubicBezTo>
                  <a:cubicBezTo>
                    <a:pt x="124785" y="709400"/>
                    <a:pt x="247284" y="780096"/>
                    <a:pt x="390505" y="780096"/>
                  </a:cubicBezTo>
                  <a:cubicBezTo>
                    <a:pt x="605641" y="780096"/>
                    <a:pt x="779944" y="605184"/>
                    <a:pt x="779944" y="390048"/>
                  </a:cubicBezTo>
                  <a:cubicBezTo>
                    <a:pt x="779944" y="174912"/>
                    <a:pt x="605641" y="0"/>
                    <a:pt x="390505" y="0"/>
                  </a:cubicBezTo>
                  <a:close/>
                  <a:moveTo>
                    <a:pt x="389896" y="706962"/>
                  </a:moveTo>
                  <a:cubicBezTo>
                    <a:pt x="214983" y="706962"/>
                    <a:pt x="72982" y="564960"/>
                    <a:pt x="72982" y="390048"/>
                  </a:cubicBezTo>
                  <a:cubicBezTo>
                    <a:pt x="72982" y="215136"/>
                    <a:pt x="214983" y="73134"/>
                    <a:pt x="389896" y="73134"/>
                  </a:cubicBezTo>
                  <a:cubicBezTo>
                    <a:pt x="564808" y="73134"/>
                    <a:pt x="706810" y="215136"/>
                    <a:pt x="706810" y="390048"/>
                  </a:cubicBezTo>
                  <a:cubicBezTo>
                    <a:pt x="706810" y="564960"/>
                    <a:pt x="564808" y="706962"/>
                    <a:pt x="389896" y="706962"/>
                  </a:cubicBezTo>
                  <a:close/>
                </a:path>
              </a:pathLst>
            </a:custGeom>
            <a:solidFill>
              <a:schemeClr val="accent5"/>
            </a:solidFill>
            <a:ln w="602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463C764-B455-42D6-9187-68E1389B72ED}"/>
                </a:ext>
              </a:extLst>
            </p:cNvPr>
            <p:cNvSpPr/>
            <p:nvPr/>
          </p:nvSpPr>
          <p:spPr>
            <a:xfrm>
              <a:off x="3387433" y="3809480"/>
              <a:ext cx="487560" cy="488169"/>
            </a:xfrm>
            <a:custGeom>
              <a:avLst/>
              <a:gdLst>
                <a:gd name="connsiteX0" fmla="*/ 487560 w 487560"/>
                <a:gd name="connsiteY0" fmla="*/ 268767 h 488169"/>
                <a:gd name="connsiteX1" fmla="*/ 486951 w 487560"/>
                <a:gd name="connsiteY1" fmla="*/ 218183 h 488169"/>
                <a:gd name="connsiteX2" fmla="*/ 450993 w 487560"/>
                <a:gd name="connsiteY2" fmla="*/ 218183 h 488169"/>
                <a:gd name="connsiteX3" fmla="*/ 408941 w 487560"/>
                <a:gd name="connsiteY3" fmla="*/ 116405 h 488169"/>
                <a:gd name="connsiteX4" fmla="*/ 433928 w 487560"/>
                <a:gd name="connsiteY4" fmla="*/ 90808 h 488169"/>
                <a:gd name="connsiteX5" fmla="*/ 394924 w 487560"/>
                <a:gd name="connsiteY5" fmla="*/ 53632 h 488169"/>
                <a:gd name="connsiteX6" fmla="*/ 370546 w 487560"/>
                <a:gd name="connsiteY6" fmla="*/ 78619 h 488169"/>
                <a:gd name="connsiteX7" fmla="*/ 265720 w 487560"/>
                <a:gd name="connsiteY7" fmla="*/ 37176 h 488169"/>
                <a:gd name="connsiteX8" fmla="*/ 265111 w 487560"/>
                <a:gd name="connsiteY8" fmla="*/ 0 h 488169"/>
                <a:gd name="connsiteX9" fmla="*/ 213308 w 487560"/>
                <a:gd name="connsiteY9" fmla="*/ 609 h 488169"/>
                <a:gd name="connsiteX10" fmla="*/ 213917 w 487560"/>
                <a:gd name="connsiteY10" fmla="*/ 38395 h 488169"/>
                <a:gd name="connsiteX11" fmla="*/ 113358 w 487560"/>
                <a:gd name="connsiteY11" fmla="*/ 81666 h 488169"/>
                <a:gd name="connsiteX12" fmla="*/ 88980 w 487560"/>
                <a:gd name="connsiteY12" fmla="*/ 57898 h 488169"/>
                <a:gd name="connsiteX13" fmla="*/ 51194 w 487560"/>
                <a:gd name="connsiteY13" fmla="*/ 96293 h 488169"/>
                <a:gd name="connsiteX14" fmla="*/ 76181 w 487560"/>
                <a:gd name="connsiteY14" fmla="*/ 120062 h 488169"/>
                <a:gd name="connsiteX15" fmla="*/ 36567 w 487560"/>
                <a:gd name="connsiteY15" fmla="*/ 218183 h 488169"/>
                <a:gd name="connsiteX16" fmla="*/ 0 w 487560"/>
                <a:gd name="connsiteY16" fmla="*/ 218793 h 488169"/>
                <a:gd name="connsiteX17" fmla="*/ 609 w 487560"/>
                <a:gd name="connsiteY17" fmla="*/ 269377 h 488169"/>
                <a:gd name="connsiteX18" fmla="*/ 35958 w 487560"/>
                <a:gd name="connsiteY18" fmla="*/ 268767 h 488169"/>
                <a:gd name="connsiteX19" fmla="*/ 78619 w 487560"/>
                <a:gd name="connsiteY19" fmla="*/ 372983 h 488169"/>
                <a:gd name="connsiteX20" fmla="*/ 54851 w 487560"/>
                <a:gd name="connsiteY20" fmla="*/ 397361 h 488169"/>
                <a:gd name="connsiteX21" fmla="*/ 93855 w 487560"/>
                <a:gd name="connsiteY21" fmla="*/ 434538 h 488169"/>
                <a:gd name="connsiteX22" fmla="*/ 117014 w 487560"/>
                <a:gd name="connsiteY22" fmla="*/ 411379 h 488169"/>
                <a:gd name="connsiteX23" fmla="*/ 222449 w 487560"/>
                <a:gd name="connsiteY23" fmla="*/ 453431 h 488169"/>
                <a:gd name="connsiteX24" fmla="*/ 223059 w 487560"/>
                <a:gd name="connsiteY24" fmla="*/ 488169 h 488169"/>
                <a:gd name="connsiteX25" fmla="*/ 274862 w 487560"/>
                <a:gd name="connsiteY25" fmla="*/ 487560 h 488169"/>
                <a:gd name="connsiteX26" fmla="*/ 274253 w 487560"/>
                <a:gd name="connsiteY26" fmla="*/ 452821 h 488169"/>
                <a:gd name="connsiteX27" fmla="*/ 376031 w 487560"/>
                <a:gd name="connsiteY27" fmla="*/ 408332 h 488169"/>
                <a:gd name="connsiteX28" fmla="*/ 400409 w 487560"/>
                <a:gd name="connsiteY28" fmla="*/ 432100 h 488169"/>
                <a:gd name="connsiteX29" fmla="*/ 438195 w 487560"/>
                <a:gd name="connsiteY29" fmla="*/ 393705 h 488169"/>
                <a:gd name="connsiteX30" fmla="*/ 412598 w 487560"/>
                <a:gd name="connsiteY30" fmla="*/ 369327 h 488169"/>
                <a:gd name="connsiteX31" fmla="*/ 450993 w 487560"/>
                <a:gd name="connsiteY31" fmla="*/ 269377 h 488169"/>
                <a:gd name="connsiteX32" fmla="*/ 487560 w 487560"/>
                <a:gd name="connsiteY32" fmla="*/ 268767 h 488169"/>
                <a:gd name="connsiteX33" fmla="*/ 243171 w 487560"/>
                <a:gd name="connsiteY33" fmla="*/ 389439 h 488169"/>
                <a:gd name="connsiteX34" fmla="*/ 96903 w 487560"/>
                <a:gd name="connsiteY34" fmla="*/ 243171 h 488169"/>
                <a:gd name="connsiteX35" fmla="*/ 243171 w 487560"/>
                <a:gd name="connsiteY35" fmla="*/ 96903 h 488169"/>
                <a:gd name="connsiteX36" fmla="*/ 389439 w 487560"/>
                <a:gd name="connsiteY36" fmla="*/ 243171 h 488169"/>
                <a:gd name="connsiteX37" fmla="*/ 243171 w 487560"/>
                <a:gd name="connsiteY37" fmla="*/ 389439 h 48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7560" h="488169">
                  <a:moveTo>
                    <a:pt x="487560" y="268767"/>
                  </a:moveTo>
                  <a:lnTo>
                    <a:pt x="486951" y="218183"/>
                  </a:lnTo>
                  <a:lnTo>
                    <a:pt x="450993" y="218183"/>
                  </a:lnTo>
                  <a:cubicBezTo>
                    <a:pt x="446117" y="180397"/>
                    <a:pt x="430881" y="145659"/>
                    <a:pt x="408941" y="116405"/>
                  </a:cubicBezTo>
                  <a:lnTo>
                    <a:pt x="433928" y="90808"/>
                  </a:lnTo>
                  <a:lnTo>
                    <a:pt x="394924" y="53632"/>
                  </a:lnTo>
                  <a:lnTo>
                    <a:pt x="370546" y="78619"/>
                  </a:lnTo>
                  <a:cubicBezTo>
                    <a:pt x="340683" y="56069"/>
                    <a:pt x="304725" y="40833"/>
                    <a:pt x="265720" y="37176"/>
                  </a:cubicBezTo>
                  <a:lnTo>
                    <a:pt x="265111" y="0"/>
                  </a:lnTo>
                  <a:lnTo>
                    <a:pt x="213308" y="609"/>
                  </a:lnTo>
                  <a:lnTo>
                    <a:pt x="213917" y="38395"/>
                  </a:lnTo>
                  <a:cubicBezTo>
                    <a:pt x="176131" y="43880"/>
                    <a:pt x="141392" y="59117"/>
                    <a:pt x="113358" y="81666"/>
                  </a:cubicBezTo>
                  <a:lnTo>
                    <a:pt x="88980" y="57898"/>
                  </a:lnTo>
                  <a:lnTo>
                    <a:pt x="51194" y="96293"/>
                  </a:lnTo>
                  <a:lnTo>
                    <a:pt x="76181" y="120062"/>
                  </a:lnTo>
                  <a:cubicBezTo>
                    <a:pt x="55460" y="148096"/>
                    <a:pt x="41443" y="181616"/>
                    <a:pt x="36567" y="218183"/>
                  </a:cubicBezTo>
                  <a:lnTo>
                    <a:pt x="0" y="218793"/>
                  </a:lnTo>
                  <a:lnTo>
                    <a:pt x="609" y="269377"/>
                  </a:lnTo>
                  <a:lnTo>
                    <a:pt x="35958" y="268767"/>
                  </a:lnTo>
                  <a:cubicBezTo>
                    <a:pt x="40224" y="307772"/>
                    <a:pt x="55460" y="343730"/>
                    <a:pt x="78619" y="372983"/>
                  </a:cubicBezTo>
                  <a:lnTo>
                    <a:pt x="54851" y="397361"/>
                  </a:lnTo>
                  <a:lnTo>
                    <a:pt x="93855" y="434538"/>
                  </a:lnTo>
                  <a:lnTo>
                    <a:pt x="117014" y="411379"/>
                  </a:lnTo>
                  <a:cubicBezTo>
                    <a:pt x="146877" y="433928"/>
                    <a:pt x="182835" y="449165"/>
                    <a:pt x="222449" y="453431"/>
                  </a:cubicBezTo>
                  <a:lnTo>
                    <a:pt x="223059" y="488169"/>
                  </a:lnTo>
                  <a:lnTo>
                    <a:pt x="274862" y="487560"/>
                  </a:lnTo>
                  <a:lnTo>
                    <a:pt x="274253" y="452821"/>
                  </a:lnTo>
                  <a:cubicBezTo>
                    <a:pt x="312648" y="447336"/>
                    <a:pt x="347387" y="431491"/>
                    <a:pt x="376031" y="408332"/>
                  </a:cubicBezTo>
                  <a:lnTo>
                    <a:pt x="400409" y="432100"/>
                  </a:lnTo>
                  <a:lnTo>
                    <a:pt x="438195" y="393705"/>
                  </a:lnTo>
                  <a:lnTo>
                    <a:pt x="412598" y="369327"/>
                  </a:lnTo>
                  <a:cubicBezTo>
                    <a:pt x="433319" y="339464"/>
                    <a:pt x="446727" y="305944"/>
                    <a:pt x="450993" y="269377"/>
                  </a:cubicBezTo>
                  <a:lnTo>
                    <a:pt x="487560" y="268767"/>
                  </a:lnTo>
                  <a:close/>
                  <a:moveTo>
                    <a:pt x="243171" y="389439"/>
                  </a:moveTo>
                  <a:cubicBezTo>
                    <a:pt x="162114" y="389439"/>
                    <a:pt x="96903" y="324227"/>
                    <a:pt x="96903" y="243171"/>
                  </a:cubicBezTo>
                  <a:cubicBezTo>
                    <a:pt x="96903" y="162114"/>
                    <a:pt x="162114" y="96903"/>
                    <a:pt x="243171" y="96903"/>
                  </a:cubicBezTo>
                  <a:cubicBezTo>
                    <a:pt x="324227" y="96903"/>
                    <a:pt x="389439" y="162114"/>
                    <a:pt x="389439" y="243171"/>
                  </a:cubicBezTo>
                  <a:cubicBezTo>
                    <a:pt x="389439" y="324227"/>
                    <a:pt x="323618" y="389439"/>
                    <a:pt x="243171" y="389439"/>
                  </a:cubicBezTo>
                  <a:close/>
                </a:path>
              </a:pathLst>
            </a:custGeom>
            <a:solidFill>
              <a:srgbClr val="0075C9"/>
            </a:solidFill>
            <a:ln w="6028" cap="flat">
              <a:noFill/>
              <a:prstDash val="solid"/>
              <a:miter/>
            </a:ln>
          </p:spPr>
          <p:txBody>
            <a:bodyPr rtlCol="0" anchor="ctr"/>
            <a:lstStyle/>
            <a:p>
              <a:endParaRPr lang="en-US"/>
            </a:p>
          </p:txBody>
        </p:sp>
      </p:grpSp>
      <p:grpSp>
        <p:nvGrpSpPr>
          <p:cNvPr id="57" name="Graphic 1">
            <a:extLst>
              <a:ext uri="{FF2B5EF4-FFF2-40B4-BE49-F238E27FC236}">
                <a16:creationId xmlns:a16="http://schemas.microsoft.com/office/drawing/2014/main" id="{7E1AF91A-6F2F-499D-84C6-74DCC199BFD3}"/>
              </a:ext>
              <a:ext uri="{C183D7F6-B498-43B3-948B-1728B52AA6E4}">
                <adec:decorative xmlns:adec="http://schemas.microsoft.com/office/drawing/2017/decorative" val="1"/>
              </a:ext>
            </a:extLst>
          </p:cNvPr>
          <p:cNvGrpSpPr>
            <a:grpSpLocks noChangeAspect="1"/>
          </p:cNvGrpSpPr>
          <p:nvPr/>
        </p:nvGrpSpPr>
        <p:grpSpPr>
          <a:xfrm>
            <a:off x="4726127" y="2410257"/>
            <a:ext cx="749551" cy="749551"/>
            <a:chOff x="4730866" y="2322149"/>
            <a:chExt cx="811659" cy="811659"/>
          </a:xfrm>
        </p:grpSpPr>
        <p:grpSp>
          <p:nvGrpSpPr>
            <p:cNvPr id="58" name="Graphic 1">
              <a:extLst>
                <a:ext uri="{FF2B5EF4-FFF2-40B4-BE49-F238E27FC236}">
                  <a16:creationId xmlns:a16="http://schemas.microsoft.com/office/drawing/2014/main" id="{7E1AF91A-6F2F-499D-84C6-74DCC199BFD3}"/>
                </a:ext>
              </a:extLst>
            </p:cNvPr>
            <p:cNvGrpSpPr/>
            <p:nvPr/>
          </p:nvGrpSpPr>
          <p:grpSpPr>
            <a:xfrm>
              <a:off x="4730866" y="2322149"/>
              <a:ext cx="811659" cy="811659"/>
              <a:chOff x="4730866" y="2322149"/>
              <a:chExt cx="811659" cy="811659"/>
            </a:xfrm>
          </p:grpSpPr>
          <p:grpSp>
            <p:nvGrpSpPr>
              <p:cNvPr id="59" name="Graphic 1">
                <a:extLst>
                  <a:ext uri="{FF2B5EF4-FFF2-40B4-BE49-F238E27FC236}">
                    <a16:creationId xmlns:a16="http://schemas.microsoft.com/office/drawing/2014/main" id="{7E1AF91A-6F2F-499D-84C6-74DCC199BFD3}"/>
                  </a:ext>
                </a:extLst>
              </p:cNvPr>
              <p:cNvGrpSpPr/>
              <p:nvPr/>
            </p:nvGrpSpPr>
            <p:grpSpPr>
              <a:xfrm>
                <a:off x="4730866" y="2778707"/>
                <a:ext cx="355100" cy="355100"/>
                <a:chOff x="4730866" y="2778707"/>
                <a:chExt cx="355100" cy="355100"/>
              </a:xfrm>
              <a:solidFill>
                <a:srgbClr val="0075C9"/>
              </a:solidFill>
            </p:grpSpPr>
            <p:sp>
              <p:nvSpPr>
                <p:cNvPr id="60" name="Freeform: Shape 59">
                  <a:extLst>
                    <a:ext uri="{FF2B5EF4-FFF2-40B4-BE49-F238E27FC236}">
                      <a16:creationId xmlns:a16="http://schemas.microsoft.com/office/drawing/2014/main" id="{DCAA0C9E-7AE7-43C1-87D6-6920CB78FBB1}"/>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C2AAF5-91E9-4906-A165-BDBDDF9C74C9}"/>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93482C4-1DDE-4CA6-BD4C-9AA6DC58A3AE}"/>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76AFF23-00E5-4F18-BFF6-F333A67F9CB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E9E9D41-B6F5-4592-81C6-60B076D50A6C}"/>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EA26F78-71C9-48C2-8C39-BBFF8F21CC38}"/>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BD8C690-8E7C-452A-8BCB-422344838541}"/>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F1D1A3F-4177-4EC4-8C94-DBEA21FB2EEE}"/>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A0FACC7-8583-4611-83F1-8F3EEBE12A6D}"/>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a:p>
              </p:txBody>
            </p:sp>
          </p:grpSp>
          <p:sp>
            <p:nvSpPr>
              <p:cNvPr id="69" name="Freeform: Shape 68">
                <a:extLst>
                  <a:ext uri="{FF2B5EF4-FFF2-40B4-BE49-F238E27FC236}">
                    <a16:creationId xmlns:a16="http://schemas.microsoft.com/office/drawing/2014/main" id="{169B5647-17C6-49AA-AD64-A425DEE49BE7}"/>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a:p>
            </p:txBody>
          </p:sp>
        </p:grpSp>
        <p:sp>
          <p:nvSpPr>
            <p:cNvPr id="70" name="Freeform: Shape 69">
              <a:extLst>
                <a:ext uri="{FF2B5EF4-FFF2-40B4-BE49-F238E27FC236}">
                  <a16:creationId xmlns:a16="http://schemas.microsoft.com/office/drawing/2014/main" id="{94F75CF1-AD1C-4640-BCD7-C9077EAF2DDD}"/>
                </a:ext>
              </a:extLst>
            </p:cNvPr>
            <p:cNvSpPr/>
            <p:nvPr/>
          </p:nvSpPr>
          <p:spPr>
            <a:xfrm>
              <a:off x="5170303" y="2461018"/>
              <a:ext cx="159161" cy="304372"/>
            </a:xfrm>
            <a:custGeom>
              <a:avLst/>
              <a:gdLst>
                <a:gd name="connsiteX0" fmla="*/ 93214 w 159161"/>
                <a:gd name="connsiteY0" fmla="*/ 0 h 304372"/>
                <a:gd name="connsiteX1" fmla="*/ 67850 w 159161"/>
                <a:gd name="connsiteY1" fmla="*/ 634 h 304372"/>
                <a:gd name="connsiteX2" fmla="*/ 67850 w 159161"/>
                <a:gd name="connsiteY2" fmla="*/ 31705 h 304372"/>
                <a:gd name="connsiteX3" fmla="*/ 19023 w 159161"/>
                <a:gd name="connsiteY3" fmla="*/ 52631 h 304372"/>
                <a:gd name="connsiteX4" fmla="*/ 0 w 159161"/>
                <a:gd name="connsiteY4" fmla="*/ 97019 h 304372"/>
                <a:gd name="connsiteX5" fmla="*/ 15219 w 159161"/>
                <a:gd name="connsiteY5" fmla="*/ 139504 h 304372"/>
                <a:gd name="connsiteX6" fmla="*/ 67216 w 159161"/>
                <a:gd name="connsiteY6" fmla="*/ 169307 h 304372"/>
                <a:gd name="connsiteX7" fmla="*/ 67216 w 159161"/>
                <a:gd name="connsiteY7" fmla="*/ 229547 h 304372"/>
                <a:gd name="connsiteX8" fmla="*/ 32974 w 159161"/>
                <a:gd name="connsiteY8" fmla="*/ 221938 h 304372"/>
                <a:gd name="connsiteX9" fmla="*/ 4439 w 159161"/>
                <a:gd name="connsiteY9" fmla="*/ 207988 h 304372"/>
                <a:gd name="connsiteX10" fmla="*/ 4439 w 159161"/>
                <a:gd name="connsiteY10" fmla="*/ 254278 h 304372"/>
                <a:gd name="connsiteX11" fmla="*/ 67216 w 159161"/>
                <a:gd name="connsiteY11" fmla="*/ 269496 h 304372"/>
                <a:gd name="connsiteX12" fmla="*/ 67216 w 159161"/>
                <a:gd name="connsiteY12" fmla="*/ 304372 h 304372"/>
                <a:gd name="connsiteX13" fmla="*/ 92580 w 159161"/>
                <a:gd name="connsiteY13" fmla="*/ 303738 h 304372"/>
                <a:gd name="connsiteX14" fmla="*/ 92580 w 159161"/>
                <a:gd name="connsiteY14" fmla="*/ 267594 h 304372"/>
                <a:gd name="connsiteX15" fmla="*/ 142040 w 159161"/>
                <a:gd name="connsiteY15" fmla="*/ 247302 h 304372"/>
                <a:gd name="connsiteX16" fmla="*/ 159161 w 159161"/>
                <a:gd name="connsiteY16" fmla="*/ 202915 h 304372"/>
                <a:gd name="connsiteX17" fmla="*/ 143309 w 159161"/>
                <a:gd name="connsiteY17" fmla="*/ 162332 h 304372"/>
                <a:gd name="connsiteX18" fmla="*/ 91946 w 159161"/>
                <a:gd name="connsiteY18" fmla="*/ 131895 h 304372"/>
                <a:gd name="connsiteX19" fmla="*/ 91946 w 159161"/>
                <a:gd name="connsiteY19" fmla="*/ 69118 h 304372"/>
                <a:gd name="connsiteX20" fmla="*/ 143309 w 159161"/>
                <a:gd name="connsiteY20" fmla="*/ 86873 h 304372"/>
                <a:gd name="connsiteX21" fmla="*/ 143309 w 159161"/>
                <a:gd name="connsiteY21" fmla="*/ 41851 h 304372"/>
                <a:gd name="connsiteX22" fmla="*/ 91946 w 159161"/>
                <a:gd name="connsiteY22" fmla="*/ 29803 h 304372"/>
                <a:gd name="connsiteX23" fmla="*/ 91946 w 159161"/>
                <a:gd name="connsiteY23" fmla="*/ 0 h 304372"/>
                <a:gd name="connsiteX24" fmla="*/ 93214 w 159161"/>
                <a:gd name="connsiteY24" fmla="*/ 0 h 304372"/>
                <a:gd name="connsiteX25" fmla="*/ 67850 w 159161"/>
                <a:gd name="connsiteY25" fmla="*/ 123017 h 304372"/>
                <a:gd name="connsiteX26" fmla="*/ 45022 w 159161"/>
                <a:gd name="connsiteY26" fmla="*/ 94482 h 304372"/>
                <a:gd name="connsiteX27" fmla="*/ 67850 w 159161"/>
                <a:gd name="connsiteY27" fmla="*/ 70386 h 304372"/>
                <a:gd name="connsiteX28" fmla="*/ 67850 w 159161"/>
                <a:gd name="connsiteY28" fmla="*/ 123017 h 304372"/>
                <a:gd name="connsiteX29" fmla="*/ 67850 w 159161"/>
                <a:gd name="connsiteY29" fmla="*/ 123017 h 304372"/>
                <a:gd name="connsiteX30" fmla="*/ 93214 w 159161"/>
                <a:gd name="connsiteY30" fmla="*/ 228913 h 304372"/>
                <a:gd name="connsiteX31" fmla="*/ 93214 w 159161"/>
                <a:gd name="connsiteY31" fmla="*/ 178819 h 304372"/>
                <a:gd name="connsiteX32" fmla="*/ 116042 w 159161"/>
                <a:gd name="connsiteY32" fmla="*/ 206085 h 304372"/>
                <a:gd name="connsiteX33" fmla="*/ 93214 w 159161"/>
                <a:gd name="connsiteY33" fmla="*/ 228913 h 304372"/>
                <a:gd name="connsiteX34" fmla="*/ 93214 w 159161"/>
                <a:gd name="connsiteY34" fmla="*/ 228913 h 3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9161" h="304372">
                  <a:moveTo>
                    <a:pt x="93214" y="0"/>
                  </a:moveTo>
                  <a:lnTo>
                    <a:pt x="67850" y="634"/>
                  </a:lnTo>
                  <a:lnTo>
                    <a:pt x="67850" y="31705"/>
                  </a:lnTo>
                  <a:cubicBezTo>
                    <a:pt x="48192" y="33608"/>
                    <a:pt x="31705" y="40583"/>
                    <a:pt x="19023" y="52631"/>
                  </a:cubicBezTo>
                  <a:cubicBezTo>
                    <a:pt x="6341" y="64679"/>
                    <a:pt x="0" y="79898"/>
                    <a:pt x="0" y="97019"/>
                  </a:cubicBezTo>
                  <a:cubicBezTo>
                    <a:pt x="0" y="114774"/>
                    <a:pt x="5073" y="128724"/>
                    <a:pt x="15219" y="139504"/>
                  </a:cubicBezTo>
                  <a:cubicBezTo>
                    <a:pt x="25364" y="150284"/>
                    <a:pt x="42485" y="160429"/>
                    <a:pt x="67216" y="169307"/>
                  </a:cubicBezTo>
                  <a:lnTo>
                    <a:pt x="67216" y="229547"/>
                  </a:lnTo>
                  <a:cubicBezTo>
                    <a:pt x="57704" y="228913"/>
                    <a:pt x="46290" y="226377"/>
                    <a:pt x="32974" y="221938"/>
                  </a:cubicBezTo>
                  <a:cubicBezTo>
                    <a:pt x="19657" y="217499"/>
                    <a:pt x="10146" y="212426"/>
                    <a:pt x="4439" y="207988"/>
                  </a:cubicBezTo>
                  <a:lnTo>
                    <a:pt x="4439" y="254278"/>
                  </a:lnTo>
                  <a:cubicBezTo>
                    <a:pt x="23462" y="264423"/>
                    <a:pt x="44388" y="269496"/>
                    <a:pt x="67216" y="269496"/>
                  </a:cubicBezTo>
                  <a:lnTo>
                    <a:pt x="67216" y="304372"/>
                  </a:lnTo>
                  <a:lnTo>
                    <a:pt x="92580" y="303738"/>
                  </a:lnTo>
                  <a:lnTo>
                    <a:pt x="92580" y="267594"/>
                  </a:lnTo>
                  <a:cubicBezTo>
                    <a:pt x="114774" y="265057"/>
                    <a:pt x="130626" y="258716"/>
                    <a:pt x="142040" y="247302"/>
                  </a:cubicBezTo>
                  <a:cubicBezTo>
                    <a:pt x="153454" y="235888"/>
                    <a:pt x="159161" y="221304"/>
                    <a:pt x="159161" y="202915"/>
                  </a:cubicBezTo>
                  <a:cubicBezTo>
                    <a:pt x="159161" y="186428"/>
                    <a:pt x="154088" y="173112"/>
                    <a:pt x="143309" y="162332"/>
                  </a:cubicBezTo>
                  <a:cubicBezTo>
                    <a:pt x="133163" y="151552"/>
                    <a:pt x="116676" y="140772"/>
                    <a:pt x="91946" y="131895"/>
                  </a:cubicBezTo>
                  <a:lnTo>
                    <a:pt x="91946" y="69118"/>
                  </a:lnTo>
                  <a:cubicBezTo>
                    <a:pt x="111603" y="71020"/>
                    <a:pt x="128090" y="77361"/>
                    <a:pt x="143309" y="86873"/>
                  </a:cubicBezTo>
                  <a:lnTo>
                    <a:pt x="143309" y="41851"/>
                  </a:lnTo>
                  <a:cubicBezTo>
                    <a:pt x="131895" y="35510"/>
                    <a:pt x="115408" y="31071"/>
                    <a:pt x="91946" y="29803"/>
                  </a:cubicBezTo>
                  <a:lnTo>
                    <a:pt x="91946" y="0"/>
                  </a:lnTo>
                  <a:lnTo>
                    <a:pt x="93214" y="0"/>
                  </a:lnTo>
                  <a:close/>
                  <a:moveTo>
                    <a:pt x="67850" y="123017"/>
                  </a:moveTo>
                  <a:cubicBezTo>
                    <a:pt x="52631" y="115408"/>
                    <a:pt x="45022" y="105896"/>
                    <a:pt x="45022" y="94482"/>
                  </a:cubicBezTo>
                  <a:cubicBezTo>
                    <a:pt x="45022" y="81166"/>
                    <a:pt x="52631" y="72923"/>
                    <a:pt x="67850" y="70386"/>
                  </a:cubicBezTo>
                  <a:lnTo>
                    <a:pt x="67850" y="123017"/>
                  </a:lnTo>
                  <a:lnTo>
                    <a:pt x="67850" y="123017"/>
                  </a:lnTo>
                  <a:close/>
                  <a:moveTo>
                    <a:pt x="93214" y="228913"/>
                  </a:moveTo>
                  <a:lnTo>
                    <a:pt x="93214" y="178819"/>
                  </a:lnTo>
                  <a:cubicBezTo>
                    <a:pt x="109067" y="185794"/>
                    <a:pt x="116042" y="195305"/>
                    <a:pt x="116042" y="206085"/>
                  </a:cubicBezTo>
                  <a:cubicBezTo>
                    <a:pt x="116042" y="219402"/>
                    <a:pt x="109067" y="226377"/>
                    <a:pt x="93214" y="228913"/>
                  </a:cubicBezTo>
                  <a:lnTo>
                    <a:pt x="93214" y="228913"/>
                  </a:lnTo>
                  <a:close/>
                </a:path>
              </a:pathLst>
            </a:custGeom>
            <a:solidFill>
              <a:srgbClr val="000000"/>
            </a:solidFill>
            <a:ln w="6325" cap="flat">
              <a:noFill/>
              <a:prstDash val="solid"/>
              <a:miter/>
            </a:ln>
          </p:spPr>
          <p:txBody>
            <a:bodyPr rtlCol="0" anchor="ctr"/>
            <a:lstStyle/>
            <a:p>
              <a:endParaRPr lang="en-US"/>
            </a:p>
          </p:txBody>
        </p:sp>
      </p:grpSp>
      <p:grpSp>
        <p:nvGrpSpPr>
          <p:cNvPr id="71" name="Graphic 11">
            <a:extLst>
              <a:ext uri="{FF2B5EF4-FFF2-40B4-BE49-F238E27FC236}">
                <a16:creationId xmlns:a16="http://schemas.microsoft.com/office/drawing/2014/main" id="{BE843753-EF78-46F8-BB57-21751E992A12}"/>
              </a:ext>
              <a:ext uri="{C183D7F6-B498-43B3-948B-1728B52AA6E4}">
                <adec:decorative xmlns:adec="http://schemas.microsoft.com/office/drawing/2017/decorative" val="1"/>
              </a:ext>
            </a:extLst>
          </p:cNvPr>
          <p:cNvGrpSpPr>
            <a:grpSpLocks noChangeAspect="1"/>
          </p:cNvGrpSpPr>
          <p:nvPr/>
        </p:nvGrpSpPr>
        <p:grpSpPr>
          <a:xfrm>
            <a:off x="8660085" y="2431749"/>
            <a:ext cx="676656" cy="561942"/>
            <a:chOff x="8373678" y="2184553"/>
            <a:chExt cx="1219200" cy="1012507"/>
          </a:xfrm>
        </p:grpSpPr>
        <p:sp>
          <p:nvSpPr>
            <p:cNvPr id="72" name="Freeform: Shape 71">
              <a:extLst>
                <a:ext uri="{FF2B5EF4-FFF2-40B4-BE49-F238E27FC236}">
                  <a16:creationId xmlns:a16="http://schemas.microsoft.com/office/drawing/2014/main" id="{AA051F98-C114-4614-B416-2B78BD35836A}"/>
                </a:ext>
              </a:extLst>
            </p:cNvPr>
            <p:cNvSpPr/>
            <p:nvPr/>
          </p:nvSpPr>
          <p:spPr>
            <a:xfrm>
              <a:off x="9591925" y="27932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0075C9"/>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7F7C484-6BF3-4AA2-9F1C-BC13F3DBEA03}"/>
                </a:ext>
              </a:extLst>
            </p:cNvPr>
            <p:cNvSpPr/>
            <p:nvPr/>
          </p:nvSpPr>
          <p:spPr>
            <a:xfrm>
              <a:off x="9360467" y="2832253"/>
              <a:ext cx="232410" cy="364807"/>
            </a:xfrm>
            <a:custGeom>
              <a:avLst/>
              <a:gdLst>
                <a:gd name="connsiteX0" fmla="*/ 118110 w 232410"/>
                <a:gd name="connsiteY0" fmla="*/ 0 h 364807"/>
                <a:gd name="connsiteX1" fmla="*/ 0 w 232410"/>
                <a:gd name="connsiteY1" fmla="*/ 283845 h 364807"/>
                <a:gd name="connsiteX2" fmla="*/ 80963 w 232410"/>
                <a:gd name="connsiteY2" fmla="*/ 364808 h 364807"/>
                <a:gd name="connsiteX3" fmla="*/ 232410 w 232410"/>
                <a:gd name="connsiteY3" fmla="*/ 0 h 364807"/>
                <a:gd name="connsiteX4" fmla="*/ 118110 w 232410"/>
                <a:gd name="connsiteY4" fmla="*/ 0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 h="364807">
                  <a:moveTo>
                    <a:pt x="118110" y="0"/>
                  </a:moveTo>
                  <a:cubicBezTo>
                    <a:pt x="109538" y="107633"/>
                    <a:pt x="66675" y="206692"/>
                    <a:pt x="0" y="283845"/>
                  </a:cubicBezTo>
                  <a:lnTo>
                    <a:pt x="80963" y="364808"/>
                  </a:lnTo>
                  <a:cubicBezTo>
                    <a:pt x="167640" y="266700"/>
                    <a:pt x="223838" y="139065"/>
                    <a:pt x="232410" y="0"/>
                  </a:cubicBezTo>
                  <a:lnTo>
                    <a:pt x="118110" y="0"/>
                  </a:lnTo>
                  <a:close/>
                </a:path>
              </a:pathLst>
            </a:custGeom>
            <a:solidFill>
              <a:srgbClr val="54C8E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2F16F41-9BB7-453A-BFC4-157418675366}"/>
                </a:ext>
              </a:extLst>
            </p:cNvPr>
            <p:cNvSpPr/>
            <p:nvPr/>
          </p:nvSpPr>
          <p:spPr>
            <a:xfrm>
              <a:off x="9360467" y="2391245"/>
              <a:ext cx="232410" cy="364807"/>
            </a:xfrm>
            <a:custGeom>
              <a:avLst/>
              <a:gdLst>
                <a:gd name="connsiteX0" fmla="*/ 0 w 232410"/>
                <a:gd name="connsiteY0" fmla="*/ 80963 h 364807"/>
                <a:gd name="connsiteX1" fmla="*/ 117158 w 232410"/>
                <a:gd name="connsiteY1" fmla="*/ 364808 h 364807"/>
                <a:gd name="connsiteX2" fmla="*/ 232410 w 232410"/>
                <a:gd name="connsiteY2" fmla="*/ 364808 h 364807"/>
                <a:gd name="connsiteX3" fmla="*/ 80963 w 232410"/>
                <a:gd name="connsiteY3" fmla="*/ 0 h 364807"/>
                <a:gd name="connsiteX4" fmla="*/ 0 w 232410"/>
                <a:gd name="connsiteY4" fmla="*/ 80963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 h="364807">
                  <a:moveTo>
                    <a:pt x="0" y="80963"/>
                  </a:moveTo>
                  <a:cubicBezTo>
                    <a:pt x="70485" y="162877"/>
                    <a:pt x="109538" y="262890"/>
                    <a:pt x="117158" y="364808"/>
                  </a:cubicBezTo>
                  <a:lnTo>
                    <a:pt x="232410" y="364808"/>
                  </a:lnTo>
                  <a:cubicBezTo>
                    <a:pt x="223838" y="233363"/>
                    <a:pt x="173355" y="104775"/>
                    <a:pt x="80963" y="0"/>
                  </a:cubicBezTo>
                  <a:lnTo>
                    <a:pt x="0" y="80963"/>
                  </a:lnTo>
                  <a:close/>
                </a:path>
              </a:pathLst>
            </a:custGeom>
            <a:solidFill>
              <a:srgbClr val="0075C9"/>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63D7218-BFBD-4570-9D29-3513DB6E70F1}"/>
                </a:ext>
              </a:extLst>
            </p:cNvPr>
            <p:cNvSpPr/>
            <p:nvPr/>
          </p:nvSpPr>
          <p:spPr>
            <a:xfrm>
              <a:off x="9021378" y="2184553"/>
              <a:ext cx="364807" cy="232409"/>
            </a:xfrm>
            <a:custGeom>
              <a:avLst/>
              <a:gdLst>
                <a:gd name="connsiteX0" fmla="*/ 0 w 364807"/>
                <a:gd name="connsiteY0" fmla="*/ 114300 h 232409"/>
                <a:gd name="connsiteX1" fmla="*/ 283845 w 364807"/>
                <a:gd name="connsiteY1" fmla="*/ 232410 h 232409"/>
                <a:gd name="connsiteX2" fmla="*/ 364808 w 364807"/>
                <a:gd name="connsiteY2" fmla="*/ 151448 h 232409"/>
                <a:gd name="connsiteX3" fmla="*/ 0 w 364807"/>
                <a:gd name="connsiteY3" fmla="*/ 0 h 232409"/>
                <a:gd name="connsiteX4" fmla="*/ 0 w 364807"/>
                <a:gd name="connsiteY4" fmla="*/ 114300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7" h="232409">
                  <a:moveTo>
                    <a:pt x="0" y="114300"/>
                  </a:moveTo>
                  <a:cubicBezTo>
                    <a:pt x="107633" y="122873"/>
                    <a:pt x="206692" y="165735"/>
                    <a:pt x="283845" y="232410"/>
                  </a:cubicBezTo>
                  <a:lnTo>
                    <a:pt x="364808" y="151448"/>
                  </a:lnTo>
                  <a:cubicBezTo>
                    <a:pt x="266700" y="63818"/>
                    <a:pt x="140017" y="8573"/>
                    <a:pt x="0" y="0"/>
                  </a:cubicBezTo>
                  <a:lnTo>
                    <a:pt x="0" y="114300"/>
                  </a:lnTo>
                  <a:close/>
                </a:path>
              </a:pathLst>
            </a:custGeom>
            <a:solidFill>
              <a:srgbClr val="000000"/>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A73A163-07D1-421E-BBBC-3EE397B79A2E}"/>
                </a:ext>
              </a:extLst>
            </p:cNvPr>
            <p:cNvSpPr/>
            <p:nvPr/>
          </p:nvSpPr>
          <p:spPr>
            <a:xfrm>
              <a:off x="8580370" y="2184553"/>
              <a:ext cx="364807" cy="232409"/>
            </a:xfrm>
            <a:custGeom>
              <a:avLst/>
              <a:gdLst>
                <a:gd name="connsiteX0" fmla="*/ 80963 w 364807"/>
                <a:gd name="connsiteY0" fmla="*/ 232410 h 232409"/>
                <a:gd name="connsiteX1" fmla="*/ 364808 w 364807"/>
                <a:gd name="connsiteY1" fmla="*/ 115253 h 232409"/>
                <a:gd name="connsiteX2" fmla="*/ 364808 w 364807"/>
                <a:gd name="connsiteY2" fmla="*/ 0 h 232409"/>
                <a:gd name="connsiteX3" fmla="*/ 0 w 364807"/>
                <a:gd name="connsiteY3" fmla="*/ 151448 h 232409"/>
                <a:gd name="connsiteX4" fmla="*/ 80963 w 364807"/>
                <a:gd name="connsiteY4" fmla="*/ 232410 h 23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7" h="232409">
                  <a:moveTo>
                    <a:pt x="80963" y="232410"/>
                  </a:moveTo>
                  <a:cubicBezTo>
                    <a:pt x="162877" y="161925"/>
                    <a:pt x="262890" y="122873"/>
                    <a:pt x="364808" y="115253"/>
                  </a:cubicBezTo>
                  <a:lnTo>
                    <a:pt x="364808" y="0"/>
                  </a:lnTo>
                  <a:cubicBezTo>
                    <a:pt x="233363" y="8573"/>
                    <a:pt x="104775" y="59055"/>
                    <a:pt x="0" y="151448"/>
                  </a:cubicBezTo>
                  <a:lnTo>
                    <a:pt x="80963" y="232410"/>
                  </a:lnTo>
                  <a:close/>
                </a:path>
              </a:pathLst>
            </a:custGeom>
            <a:solidFill>
              <a:srgbClr val="000000"/>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FB23D68-394A-43C0-8353-59EBD870EABB}"/>
                </a:ext>
              </a:extLst>
            </p:cNvPr>
            <p:cNvSpPr/>
            <p:nvPr/>
          </p:nvSpPr>
          <p:spPr>
            <a:xfrm>
              <a:off x="8373678" y="2391245"/>
              <a:ext cx="232409" cy="364807"/>
            </a:xfrm>
            <a:custGeom>
              <a:avLst/>
              <a:gdLst>
                <a:gd name="connsiteX0" fmla="*/ 114300 w 232409"/>
                <a:gd name="connsiteY0" fmla="*/ 364808 h 364807"/>
                <a:gd name="connsiteX1" fmla="*/ 232410 w 232409"/>
                <a:gd name="connsiteY1" fmla="*/ 80963 h 364807"/>
                <a:gd name="connsiteX2" fmla="*/ 151448 w 232409"/>
                <a:gd name="connsiteY2" fmla="*/ 0 h 364807"/>
                <a:gd name="connsiteX3" fmla="*/ 0 w 232409"/>
                <a:gd name="connsiteY3" fmla="*/ 364808 h 364807"/>
                <a:gd name="connsiteX4" fmla="*/ 114300 w 232409"/>
                <a:gd name="connsiteY4" fmla="*/ 364808 h 36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9" h="364807">
                  <a:moveTo>
                    <a:pt x="114300" y="364808"/>
                  </a:moveTo>
                  <a:cubicBezTo>
                    <a:pt x="122873" y="257175"/>
                    <a:pt x="165735" y="158115"/>
                    <a:pt x="232410" y="80963"/>
                  </a:cubicBezTo>
                  <a:lnTo>
                    <a:pt x="151448" y="0"/>
                  </a:lnTo>
                  <a:cubicBezTo>
                    <a:pt x="63818" y="98107"/>
                    <a:pt x="8573" y="224790"/>
                    <a:pt x="0" y="364808"/>
                  </a:cubicBezTo>
                  <a:lnTo>
                    <a:pt x="114300" y="364808"/>
                  </a:lnTo>
                  <a:close/>
                </a:path>
              </a:pathLst>
            </a:custGeom>
            <a:solidFill>
              <a:srgbClr val="000000"/>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3402CF2-ABFD-491D-8E45-96DF7A89BEE3}"/>
                </a:ext>
              </a:extLst>
            </p:cNvPr>
            <p:cNvSpPr/>
            <p:nvPr/>
          </p:nvSpPr>
          <p:spPr>
            <a:xfrm>
              <a:off x="8868978" y="2679853"/>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97D343A-D88C-4F03-BD55-D6FCD1513193}"/>
                </a:ext>
              </a:extLst>
            </p:cNvPr>
            <p:cNvSpPr/>
            <p:nvPr/>
          </p:nvSpPr>
          <p:spPr>
            <a:xfrm rot="2700000">
              <a:off x="9040519" y="2490454"/>
              <a:ext cx="114298" cy="374328"/>
            </a:xfrm>
            <a:custGeom>
              <a:avLst/>
              <a:gdLst>
                <a:gd name="connsiteX0" fmla="*/ 0 w 114298"/>
                <a:gd name="connsiteY0" fmla="*/ 0 h 374328"/>
                <a:gd name="connsiteX1" fmla="*/ 114299 w 114298"/>
                <a:gd name="connsiteY1" fmla="*/ 0 h 374328"/>
                <a:gd name="connsiteX2" fmla="*/ 114299 w 114298"/>
                <a:gd name="connsiteY2" fmla="*/ 374329 h 374328"/>
                <a:gd name="connsiteX3" fmla="*/ 0 w 114298"/>
                <a:gd name="connsiteY3" fmla="*/ 374329 h 374328"/>
              </a:gdLst>
              <a:ahLst/>
              <a:cxnLst>
                <a:cxn ang="0">
                  <a:pos x="connsiteX0" y="connsiteY0"/>
                </a:cxn>
                <a:cxn ang="0">
                  <a:pos x="connsiteX1" y="connsiteY1"/>
                </a:cxn>
                <a:cxn ang="0">
                  <a:pos x="connsiteX2" y="connsiteY2"/>
                </a:cxn>
                <a:cxn ang="0">
                  <a:pos x="connsiteX3" y="connsiteY3"/>
                </a:cxn>
              </a:cxnLst>
              <a:rect l="l" t="t" r="r" b="b"/>
              <a:pathLst>
                <a:path w="114298" h="374328">
                  <a:moveTo>
                    <a:pt x="0" y="0"/>
                  </a:moveTo>
                  <a:lnTo>
                    <a:pt x="114299" y="0"/>
                  </a:lnTo>
                  <a:lnTo>
                    <a:pt x="114299" y="374329"/>
                  </a:lnTo>
                  <a:lnTo>
                    <a:pt x="0" y="374329"/>
                  </a:lnTo>
                  <a:close/>
                </a:path>
              </a:pathLst>
            </a:custGeom>
            <a:solidFill>
              <a:srgbClr val="0075C9"/>
            </a:solidFill>
            <a:ln w="9525"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FB73A8B8-449C-43F2-8C82-AB912236BB9E}"/>
              </a:ext>
              <a:ext uri="{C183D7F6-B498-43B3-948B-1728B52AA6E4}">
                <adec:decorative xmlns:adec="http://schemas.microsoft.com/office/drawing/2017/decorative" val="1"/>
              </a:ext>
            </a:extLst>
          </p:cNvPr>
          <p:cNvGrpSpPr/>
          <p:nvPr/>
        </p:nvGrpSpPr>
        <p:grpSpPr>
          <a:xfrm>
            <a:off x="10052282" y="3942114"/>
            <a:ext cx="688780" cy="446406"/>
            <a:chOff x="9929676" y="3942114"/>
            <a:chExt cx="688780" cy="446406"/>
          </a:xfrm>
        </p:grpSpPr>
        <p:grpSp>
          <p:nvGrpSpPr>
            <p:cNvPr id="87" name="Group 86">
              <a:extLst>
                <a:ext uri="{FF2B5EF4-FFF2-40B4-BE49-F238E27FC236}">
                  <a16:creationId xmlns:a16="http://schemas.microsoft.com/office/drawing/2014/main" id="{66302B8E-D724-4477-A804-BDE5289A4531}"/>
                </a:ext>
              </a:extLst>
            </p:cNvPr>
            <p:cNvGrpSpPr/>
            <p:nvPr/>
          </p:nvGrpSpPr>
          <p:grpSpPr>
            <a:xfrm>
              <a:off x="9929676" y="3942114"/>
              <a:ext cx="688780" cy="446406"/>
              <a:chOff x="9860428" y="3867005"/>
              <a:chExt cx="877185" cy="568514"/>
            </a:xfrm>
          </p:grpSpPr>
          <p:sp>
            <p:nvSpPr>
              <p:cNvPr id="47" name="Isosceles Triangle 46">
                <a:extLst>
                  <a:ext uri="{FF2B5EF4-FFF2-40B4-BE49-F238E27FC236}">
                    <a16:creationId xmlns:a16="http://schemas.microsoft.com/office/drawing/2014/main" id="{02AE93DD-0CEA-40A4-B8A2-7AF21A130C3C}"/>
                  </a:ext>
                </a:extLst>
              </p:cNvPr>
              <p:cNvSpPr/>
              <p:nvPr/>
            </p:nvSpPr>
            <p:spPr bwMode="auto">
              <a:xfrm>
                <a:off x="9860428" y="4148439"/>
                <a:ext cx="372140" cy="287080"/>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ight Triangle 47">
                <a:extLst>
                  <a:ext uri="{FF2B5EF4-FFF2-40B4-BE49-F238E27FC236}">
                    <a16:creationId xmlns:a16="http://schemas.microsoft.com/office/drawing/2014/main" id="{3677A2DA-9781-48A7-8CA7-8C045C9B918E}"/>
                  </a:ext>
                </a:extLst>
              </p:cNvPr>
              <p:cNvSpPr/>
              <p:nvPr/>
            </p:nvSpPr>
            <p:spPr bwMode="auto">
              <a:xfrm flipH="1">
                <a:off x="10174089" y="3867005"/>
                <a:ext cx="563524" cy="563524"/>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Isosceles Triangle 51">
                <a:extLst>
                  <a:ext uri="{FF2B5EF4-FFF2-40B4-BE49-F238E27FC236}">
                    <a16:creationId xmlns:a16="http://schemas.microsoft.com/office/drawing/2014/main" id="{D0A3631C-A5F9-4765-BBA4-A65507AEF734}"/>
                  </a:ext>
                </a:extLst>
              </p:cNvPr>
              <p:cNvSpPr/>
              <p:nvPr/>
            </p:nvSpPr>
            <p:spPr bwMode="auto">
              <a:xfrm>
                <a:off x="10046498" y="4000798"/>
                <a:ext cx="563526" cy="434721"/>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061BAEB7-3E42-4453-A154-77B4A2920160}"/>
                </a:ext>
              </a:extLst>
            </p:cNvPr>
            <p:cNvGrpSpPr/>
            <p:nvPr/>
          </p:nvGrpSpPr>
          <p:grpSpPr>
            <a:xfrm>
              <a:off x="10331059" y="4062965"/>
              <a:ext cx="190790" cy="320391"/>
              <a:chOff x="10066875" y="3722861"/>
              <a:chExt cx="190790" cy="320391"/>
            </a:xfrm>
          </p:grpSpPr>
          <p:sp>
            <p:nvSpPr>
              <p:cNvPr id="56" name="Freeform: Shape 55">
                <a:extLst>
                  <a:ext uri="{FF2B5EF4-FFF2-40B4-BE49-F238E27FC236}">
                    <a16:creationId xmlns:a16="http://schemas.microsoft.com/office/drawing/2014/main" id="{6CEF8367-F9EB-4204-9C6C-056A0062963D}"/>
                  </a:ext>
                </a:extLst>
              </p:cNvPr>
              <p:cNvSpPr/>
              <p:nvPr/>
            </p:nvSpPr>
            <p:spPr>
              <a:xfrm rot="13500000">
                <a:off x="10066874" y="3722862"/>
                <a:ext cx="190791" cy="190790"/>
              </a:xfrm>
              <a:custGeom>
                <a:avLst/>
                <a:gdLst>
                  <a:gd name="connsiteX0" fmla="*/ 0 w 190791"/>
                  <a:gd name="connsiteY0" fmla="*/ 190791 h 190790"/>
                  <a:gd name="connsiteX1" fmla="*/ 0 w 190791"/>
                  <a:gd name="connsiteY1" fmla="*/ 127194 h 190790"/>
                  <a:gd name="connsiteX2" fmla="*/ 127194 w 190791"/>
                  <a:gd name="connsiteY2" fmla="*/ 127194 h 190790"/>
                  <a:gd name="connsiteX3" fmla="*/ 127194 w 190791"/>
                  <a:gd name="connsiteY3" fmla="*/ 0 h 190790"/>
                  <a:gd name="connsiteX4" fmla="*/ 190791 w 190791"/>
                  <a:gd name="connsiteY4" fmla="*/ 0 h 190790"/>
                  <a:gd name="connsiteX5" fmla="*/ 190791 w 190791"/>
                  <a:gd name="connsiteY5" fmla="*/ 190791 h 19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91" h="190790">
                    <a:moveTo>
                      <a:pt x="0" y="190791"/>
                    </a:moveTo>
                    <a:lnTo>
                      <a:pt x="0" y="127194"/>
                    </a:lnTo>
                    <a:lnTo>
                      <a:pt x="127194" y="127194"/>
                    </a:lnTo>
                    <a:lnTo>
                      <a:pt x="127194" y="0"/>
                    </a:lnTo>
                    <a:lnTo>
                      <a:pt x="190791" y="0"/>
                    </a:lnTo>
                    <a:lnTo>
                      <a:pt x="190791" y="190791"/>
                    </a:lnTo>
                    <a:close/>
                  </a:path>
                </a:pathLst>
              </a:custGeom>
              <a:solidFill>
                <a:schemeClr val="tx2"/>
              </a:solidFill>
              <a:ln w="5283" cap="flat">
                <a:noFill/>
                <a:prstDash val="solid"/>
                <a:miter/>
              </a:ln>
            </p:spPr>
            <p:txBody>
              <a:bodyPr rtlCol="0" anchor="ctr"/>
              <a:lstStyle/>
              <a:p>
                <a:endParaRPr lang="en-US"/>
              </a:p>
            </p:txBody>
          </p:sp>
          <p:cxnSp>
            <p:nvCxnSpPr>
              <p:cNvPr id="82" name="Straight Connector 81">
                <a:extLst>
                  <a:ext uri="{FF2B5EF4-FFF2-40B4-BE49-F238E27FC236}">
                    <a16:creationId xmlns:a16="http://schemas.microsoft.com/office/drawing/2014/main" id="{7054FFEE-5CE9-46D0-8280-E68BFF200650}"/>
                  </a:ext>
                </a:extLst>
              </p:cNvPr>
              <p:cNvCxnSpPr>
                <a:cxnSpLocks/>
              </p:cNvCxnSpPr>
              <p:nvPr/>
            </p:nvCxnSpPr>
            <p:spPr>
              <a:xfrm>
                <a:off x="10162269" y="3753801"/>
                <a:ext cx="0" cy="289451"/>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564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500"/>
                                        <p:tgtEl>
                                          <p:spTgt spid="86"/>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nodeType="with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Microsoft Cloud Adoption Framework for </a:t>
            </a:r>
            <a:r>
              <a:rPr lang="en-US" sz="3600" dirty="0">
                <a:solidFill>
                  <a:schemeClr val="tx2"/>
                </a:solidFill>
              </a:rPr>
              <a:t>Azure</a:t>
            </a:r>
            <a:endParaRPr lang="en-IN" sz="3600" dirty="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7"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2" y="1891412"/>
            <a:ext cx="2436299"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2"/>
            <a:ext cx="2280123" cy="2465089"/>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7"/>
            <a:ext cx="457200"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457200"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2"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438" y="4780452"/>
            <a:ext cx="5430664" cy="1898596"/>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1"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8"/>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0" y="5068262"/>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3"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3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39968" y="6235911"/>
            <a:ext cx="3257033"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2"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2"/>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64" y="1891412"/>
            <a:ext cx="2280123" cy="2465089"/>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0"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8"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995" y="620428"/>
            <a:ext cx="11306469" cy="795089"/>
          </a:xfrm>
        </p:spPr>
        <p:txBody>
          <a:bodyPr/>
          <a:lstStyle/>
          <a:p>
            <a:r>
              <a:rPr lang="en-GB" sz="3600" dirty="0">
                <a:solidFill>
                  <a:schemeClr val="accent4"/>
                </a:solidFill>
              </a:rPr>
              <a:t>Secure</a:t>
            </a:r>
            <a:r>
              <a:rPr lang="en-GB" sz="3600" dirty="0"/>
              <a:t> methodology</a:t>
            </a:r>
            <a:r>
              <a:rPr lang="en-GB" sz="3600" dirty="0">
                <a:solidFill>
                  <a:schemeClr val="accent4"/>
                </a:solidFill>
              </a:rPr>
              <a:t>—</a:t>
            </a:r>
            <a:br>
              <a:rPr lang="en-GB" sz="2800" dirty="0"/>
            </a:br>
            <a:r>
              <a:rPr lang="en-GB" sz="2800" dirty="0">
                <a:latin typeface="Segoe UI Semilight" panose="020B0402040204020203" pitchFamily="34" charset="0"/>
                <a:cs typeface="Segoe UI Semilight" panose="020B0402040204020203" pitchFamily="34" charset="0"/>
              </a:rPr>
              <a:t>Overview</a:t>
            </a:r>
            <a:endParaRPr lang="en-US" dirty="0">
              <a:latin typeface="Segoe UI Semilight" panose="020B0402040204020203" pitchFamily="34" charset="0"/>
              <a:cs typeface="Segoe UI Semilight" panose="020B0402040204020203" pitchFamily="34" charset="0"/>
            </a:endParaRP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rPr>
              <a:t>Secure</a:t>
            </a:r>
          </a:p>
        </p:txBody>
      </p:sp>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latin typeface="+mj-lt"/>
              </a:rPr>
              <a:t>Business alignment</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Risk insights</a:t>
            </a:r>
          </a:p>
          <a:p>
            <a:pPr>
              <a:lnSpc>
                <a:spcPct val="90000"/>
              </a:lnSpc>
              <a:spcAft>
                <a:spcPts val="600"/>
              </a:spcAft>
            </a:pPr>
            <a:r>
              <a:rPr lang="en-US" sz="1100">
                <a:gradFill>
                  <a:gsLst>
                    <a:gs pos="2917">
                      <a:schemeClr val="tx1"/>
                    </a:gs>
                    <a:gs pos="30000">
                      <a:schemeClr val="tx1"/>
                    </a:gs>
                  </a:gsLst>
                  <a:lin ang="5400000" scaled="0"/>
                </a:gradFill>
              </a:rPr>
              <a:t>Integrate security insights into risk management framework and digital initiatives.</a:t>
            </a: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integration</a:t>
            </a:r>
          </a:p>
          <a:p>
            <a:pPr>
              <a:lnSpc>
                <a:spcPct val="90000"/>
              </a:lnSpc>
              <a:spcAft>
                <a:spcPts val="600"/>
              </a:spcAft>
            </a:pPr>
            <a:r>
              <a:rPr lang="en-US" sz="1100">
                <a:gradFill>
                  <a:gsLst>
                    <a:gs pos="2917">
                      <a:schemeClr val="tx1"/>
                    </a:gs>
                    <a:gs pos="30000">
                      <a:schemeClr val="tx1"/>
                    </a:gs>
                  </a:gsLst>
                  <a:lin ang="5400000" scaled="0"/>
                </a:gradFill>
              </a:rPr>
              <a:t>Integrate security insights and practices into business and IT processes</a:t>
            </a:r>
            <a:r>
              <a:rPr lang="en-US" sz="1100" dirty="0">
                <a:gradFill>
                  <a:gsLst>
                    <a:gs pos="2917">
                      <a:schemeClr val="tx1"/>
                    </a:gs>
                    <a:gs pos="30000">
                      <a:schemeClr val="tx1"/>
                    </a:gs>
                  </a:gsLst>
                  <a:lin ang="5400000" scaled="0"/>
                </a:gradFill>
              </a:rPr>
              <a:t> and</a:t>
            </a:r>
            <a:r>
              <a:rPr lang="en-US" sz="1100">
                <a:gradFill>
                  <a:gsLst>
                    <a:gs pos="2917">
                      <a:schemeClr val="tx1"/>
                    </a:gs>
                    <a:gs pos="30000">
                      <a:schemeClr val="tx1"/>
                    </a:gs>
                  </a:gsLst>
                  <a:lin ang="5400000" scaled="0"/>
                </a:gradFill>
              </a:rPr>
              <a:t> integrate security disciplines together.</a:t>
            </a: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Business resilience</a:t>
            </a:r>
          </a:p>
          <a:p>
            <a:pPr>
              <a:lnSpc>
                <a:spcPct val="90000"/>
              </a:lnSpc>
              <a:spcAft>
                <a:spcPts val="600"/>
              </a:spcAft>
            </a:pPr>
            <a:r>
              <a:rPr lang="en-US" sz="1100">
                <a:gradFill>
                  <a:gsLst>
                    <a:gs pos="2917">
                      <a:schemeClr val="tx1"/>
                    </a:gs>
                    <a:gs pos="30000">
                      <a:schemeClr val="tx1"/>
                    </a:gs>
                  </a:gsLst>
                  <a:lin ang="5400000" scaled="0"/>
                </a:gradFill>
              </a:rPr>
              <a:t>Ensure organization can operate during attacks and rapidly regain full operational status.</a:t>
            </a: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307777"/>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lang="en-US" sz="2000" dirty="0">
                <a:solidFill>
                  <a:srgbClr val="000000"/>
                </a:solidFill>
              </a:rPr>
              <a:t>Security disciplines</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Access control</a:t>
            </a:r>
          </a:p>
          <a:p>
            <a:pPr>
              <a:lnSpc>
                <a:spcPct val="90000"/>
              </a:lnSpc>
              <a:spcAft>
                <a:spcPts val="600"/>
              </a:spcAft>
            </a:pPr>
            <a:r>
              <a:rPr lang="en-US" sz="1100">
                <a:gradFill>
                  <a:gsLst>
                    <a:gs pos="2917">
                      <a:schemeClr val="tx1"/>
                    </a:gs>
                    <a:gs pos="30000">
                      <a:schemeClr val="tx1"/>
                    </a:gs>
                  </a:gsLst>
                  <a:lin ang="5400000" scaled="0"/>
                </a:gradFill>
              </a:rPr>
              <a:t>Establish Zero Trust access model to modern and legacy assets using identity &amp; network controls.</a:t>
            </a: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operations</a:t>
            </a:r>
          </a:p>
          <a:p>
            <a:pPr>
              <a:lnSpc>
                <a:spcPct val="90000"/>
              </a:lnSpc>
              <a:spcAft>
                <a:spcPts val="600"/>
              </a:spcAft>
            </a:pPr>
            <a:r>
              <a:rPr lang="en-US" sz="1100">
                <a:gradFill>
                  <a:gsLst>
                    <a:gs pos="2917">
                      <a:schemeClr val="tx1"/>
                    </a:gs>
                    <a:gs pos="30000">
                      <a:schemeClr val="tx1"/>
                    </a:gs>
                  </a:gsLst>
                  <a:lin ang="5400000" scaled="0"/>
                </a:gradFill>
              </a:rPr>
              <a:t>Detect, respond, and recover from attacks; hunt for hidden threats; share threat intelligence broadly</a:t>
            </a: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Asset protection</a:t>
            </a:r>
          </a:p>
          <a:p>
            <a:pPr>
              <a:lnSpc>
                <a:spcPct val="90000"/>
              </a:lnSpc>
              <a:spcAft>
                <a:spcPts val="600"/>
              </a:spcAft>
            </a:pPr>
            <a:r>
              <a:rPr lang="en-US" sz="1100">
                <a:gradFill>
                  <a:gsLst>
                    <a:gs pos="2917">
                      <a:schemeClr val="tx1"/>
                    </a:gs>
                    <a:gs pos="30000">
                      <a:schemeClr val="tx1"/>
                    </a:gs>
                  </a:gsLst>
                  <a:lin ang="5400000" scaled="0"/>
                </a:gradFill>
              </a:rPr>
              <a:t>Protect sensitive data and systems. Continuously discover, classify &amp; secure assets.</a:t>
            </a: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Security governance</a:t>
            </a:r>
          </a:p>
          <a:p>
            <a:pPr>
              <a:lnSpc>
                <a:spcPct val="90000"/>
              </a:lnSpc>
              <a:spcAft>
                <a:spcPts val="600"/>
              </a:spcAft>
            </a:pPr>
            <a:r>
              <a:rPr lang="en-US" sz="1100">
                <a:gradFill>
                  <a:gsLst>
                    <a:gs pos="2917">
                      <a:schemeClr val="tx1"/>
                    </a:gs>
                    <a:gs pos="30000">
                      <a:schemeClr val="tx1"/>
                    </a:gs>
                  </a:gsLst>
                  <a:lin ang="5400000" scaled="0"/>
                </a:gradFill>
              </a:rPr>
              <a:t>Continuously identify, measure, and manage security posture to reduce risk &amp; maintain compliance</a:t>
            </a: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Innovation security</a:t>
            </a:r>
          </a:p>
          <a:p>
            <a:pPr>
              <a:lnSpc>
                <a:spcPct val="90000"/>
              </a:lnSpc>
              <a:spcAft>
                <a:spcPts val="600"/>
              </a:spcAft>
            </a:pPr>
            <a:r>
              <a:rPr lang="en-US" sz="1100">
                <a:gradFill>
                  <a:gsLst>
                    <a:gs pos="2917">
                      <a:schemeClr val="tx1"/>
                    </a:gs>
                    <a:gs pos="30000">
                      <a:schemeClr val="tx1"/>
                    </a:gs>
                  </a:gsLst>
                  <a:lin ang="5400000" scaled="0"/>
                </a:gradFill>
              </a:rPr>
              <a:t>Integrate security into </a:t>
            </a:r>
            <a:r>
              <a:rPr lang="en-US" sz="1100" err="1">
                <a:gradFill>
                  <a:gsLst>
                    <a:gs pos="2917">
                      <a:schemeClr val="tx1"/>
                    </a:gs>
                    <a:gs pos="30000">
                      <a:schemeClr val="tx1"/>
                    </a:gs>
                  </a:gsLst>
                  <a:lin ang="5400000" scaled="0"/>
                </a:gradFill>
              </a:rPr>
              <a:t>DevSecOps</a:t>
            </a:r>
            <a:r>
              <a:rPr lang="en-US" sz="1100">
                <a:gradFill>
                  <a:gsLst>
                    <a:gs pos="2917">
                      <a:schemeClr val="tx1"/>
                    </a:gs>
                    <a:gs pos="30000">
                      <a:schemeClr val="tx1"/>
                    </a:gs>
                  </a:gsLst>
                  <a:lin ang="5400000" scaled="0"/>
                </a:gradFill>
              </a:rPr>
              <a:t> processes. Align security, development, and operations practices.</a:t>
            </a:r>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aphic 29">
            <a:extLst>
              <a:ext uri="{FF2B5EF4-FFF2-40B4-BE49-F238E27FC236}">
                <a16:creationId xmlns:a16="http://schemas.microsoft.com/office/drawing/2014/main" id="{F14F2D30-1496-4324-BD3C-F1229FF14C53}"/>
              </a:ext>
              <a:ext uri="{C183D7F6-B498-43B3-948B-1728B52AA6E4}">
                <adec:decorative xmlns:adec="http://schemas.microsoft.com/office/drawing/2017/decorative" val="1"/>
              </a:ext>
            </a:extLst>
          </p:cNvPr>
          <p:cNvGrpSpPr/>
          <p:nvPr/>
        </p:nvGrpSpPr>
        <p:grpSpPr>
          <a:xfrm>
            <a:off x="1086324" y="2332643"/>
            <a:ext cx="715042" cy="715042"/>
            <a:chOff x="-1238151" y="9201962"/>
            <a:chExt cx="1219200" cy="1219200"/>
          </a:xfrm>
        </p:grpSpPr>
        <p:sp>
          <p:nvSpPr>
            <p:cNvPr id="81" name="Freeform: Shape 80">
              <a:extLst>
                <a:ext uri="{FF2B5EF4-FFF2-40B4-BE49-F238E27FC236}">
                  <a16:creationId xmlns:a16="http://schemas.microsoft.com/office/drawing/2014/main" id="{414A0D3E-4ED0-40EA-91FB-8C689E1B876E}"/>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093AAA0-5039-4CA4-8484-930C6A130E40}"/>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749B98C-6E3F-477D-935F-0927B55E7FE7}"/>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06892D4-1D57-4F3F-94BE-3F03EED0793A}"/>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0D6F489-C458-47C7-AAF5-5E8DE050970B}"/>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a:p>
          </p:txBody>
        </p:sp>
      </p:grpSp>
      <p:grpSp>
        <p:nvGrpSpPr>
          <p:cNvPr id="91" name="Graphic 5">
            <a:extLst>
              <a:ext uri="{FF2B5EF4-FFF2-40B4-BE49-F238E27FC236}">
                <a16:creationId xmlns:a16="http://schemas.microsoft.com/office/drawing/2014/main" id="{0E84A99A-1999-464B-BFD5-D1745CF21E50}"/>
              </a:ext>
              <a:ext uri="{C183D7F6-B498-43B3-948B-1728B52AA6E4}">
                <adec:decorative xmlns:adec="http://schemas.microsoft.com/office/drawing/2017/decorative" val="1"/>
              </a:ext>
            </a:extLst>
          </p:cNvPr>
          <p:cNvGrpSpPr/>
          <p:nvPr/>
        </p:nvGrpSpPr>
        <p:grpSpPr>
          <a:xfrm>
            <a:off x="4873330" y="2371344"/>
            <a:ext cx="637639" cy="637639"/>
            <a:chOff x="9211900" y="210256"/>
            <a:chExt cx="730717" cy="730717"/>
          </a:xfrm>
        </p:grpSpPr>
        <p:sp>
          <p:nvSpPr>
            <p:cNvPr id="92" name="Freeform: Shape 91">
              <a:extLst>
                <a:ext uri="{FF2B5EF4-FFF2-40B4-BE49-F238E27FC236}">
                  <a16:creationId xmlns:a16="http://schemas.microsoft.com/office/drawing/2014/main" id="{4BD363CD-4573-4493-9EB4-B1D3F1A42842}"/>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AAA27E-5EC4-4F17-B2B7-D0134C3F1072}"/>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DA2B4CE1-934C-40C7-A92A-77C63DB00525}"/>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E74F7684-10B6-49B4-89BE-D14B4C4FBD70}"/>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28E0EBD-C91D-473C-8C4C-781D46DCE02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F1B2AA6D-BAD8-4F65-A82B-E5A23D87D2B6}"/>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FB67B53-AB3D-401A-AD0A-394646AED223}"/>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DCE0507-5219-4DFE-8F3E-8CD326AC30B4}"/>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14192"/>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DE6D8BF0-76A5-4175-AC96-30A55DFE8FC3}"/>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79835B64-F5B8-4601-A1EF-305FC349707B}"/>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288789D-5F12-4072-9B3B-16B2F3170AA1}"/>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2409889-8B71-4839-9129-06CB5DBE1106}"/>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BE0E5DE-54C4-482A-A734-202E2353E557}"/>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4D00290A-3ABD-4A35-B70F-B791A92245DF}"/>
              </a:ext>
              <a:ext uri="{C183D7F6-B498-43B3-948B-1728B52AA6E4}">
                <adec:decorative xmlns:adec="http://schemas.microsoft.com/office/drawing/2017/decorative" val="1"/>
              </a:ext>
            </a:extLst>
          </p:cNvPr>
          <p:cNvSpPr/>
          <p:nvPr/>
        </p:nvSpPr>
        <p:spPr bwMode="auto">
          <a:xfrm>
            <a:off x="5034941" y="2532956"/>
            <a:ext cx="314416" cy="3144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9886A92-A090-4C12-A8E1-C3055F3EC699}"/>
              </a:ext>
              <a:ext uri="{C183D7F6-B498-43B3-948B-1728B52AA6E4}">
                <adec:decorative xmlns:adec="http://schemas.microsoft.com/office/drawing/2017/decorative" val="1"/>
              </a:ext>
            </a:extLst>
          </p:cNvPr>
          <p:cNvGrpSpPr/>
          <p:nvPr/>
        </p:nvGrpSpPr>
        <p:grpSpPr>
          <a:xfrm>
            <a:off x="5064412" y="2540853"/>
            <a:ext cx="255475" cy="285262"/>
            <a:chOff x="-1128166" y="2145070"/>
            <a:chExt cx="990600" cy="1106098"/>
          </a:xfrm>
        </p:grpSpPr>
        <p:sp>
          <p:nvSpPr>
            <p:cNvPr id="14" name="Rectangle: Rounded Corners 13">
              <a:extLst>
                <a:ext uri="{FF2B5EF4-FFF2-40B4-BE49-F238E27FC236}">
                  <a16:creationId xmlns:a16="http://schemas.microsoft.com/office/drawing/2014/main" id="{5D7AA67B-A7D3-4F93-861D-1BB32F4EE96B}"/>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Graphic 2">
              <a:extLst>
                <a:ext uri="{FF2B5EF4-FFF2-40B4-BE49-F238E27FC236}">
                  <a16:creationId xmlns:a16="http://schemas.microsoft.com/office/drawing/2014/main" id="{5AE73C5E-ED69-4AA1-A955-E76D28FDFAA3}"/>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5AE73C5E-ED69-4AA1-A955-E76D28FDFAA3}"/>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5AE73C5E-ED69-4AA1-A955-E76D28FDFAA3}"/>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a:p>
          </p:txBody>
        </p:sp>
      </p:grpSp>
      <p:grpSp>
        <p:nvGrpSpPr>
          <p:cNvPr id="110" name="Graphic 1">
            <a:extLst>
              <a:ext uri="{FF2B5EF4-FFF2-40B4-BE49-F238E27FC236}">
                <a16:creationId xmlns:a16="http://schemas.microsoft.com/office/drawing/2014/main" id="{4DB49EFE-EBC7-4AE1-BEEB-96A788C22A7C}"/>
              </a:ext>
              <a:ext uri="{C183D7F6-B498-43B3-948B-1728B52AA6E4}">
                <adec:decorative xmlns:adec="http://schemas.microsoft.com/office/drawing/2017/decorative" val="1"/>
              </a:ext>
            </a:extLst>
          </p:cNvPr>
          <p:cNvGrpSpPr/>
          <p:nvPr/>
        </p:nvGrpSpPr>
        <p:grpSpPr>
          <a:xfrm>
            <a:off x="8636269" y="2342928"/>
            <a:ext cx="742552" cy="742552"/>
            <a:chOff x="4730866" y="2322149"/>
            <a:chExt cx="811659" cy="811659"/>
          </a:xfrm>
        </p:grpSpPr>
        <p:grpSp>
          <p:nvGrpSpPr>
            <p:cNvPr id="112" name="Graphic 1">
              <a:extLst>
                <a:ext uri="{FF2B5EF4-FFF2-40B4-BE49-F238E27FC236}">
                  <a16:creationId xmlns:a16="http://schemas.microsoft.com/office/drawing/2014/main" id="{99263700-1F27-4FD5-A1FF-F8CB96AD375D}"/>
                </a:ext>
              </a:extLst>
            </p:cNvPr>
            <p:cNvGrpSpPr/>
            <p:nvPr/>
          </p:nvGrpSpPr>
          <p:grpSpPr>
            <a:xfrm>
              <a:off x="4730866" y="2778707"/>
              <a:ext cx="355100" cy="355100"/>
              <a:chOff x="4730866" y="2778707"/>
              <a:chExt cx="355100" cy="355100"/>
            </a:xfrm>
            <a:solidFill>
              <a:srgbClr val="0075C9"/>
            </a:solidFill>
          </p:grpSpPr>
          <p:sp>
            <p:nvSpPr>
              <p:cNvPr id="114" name="Freeform: Shape 113">
                <a:extLst>
                  <a:ext uri="{FF2B5EF4-FFF2-40B4-BE49-F238E27FC236}">
                    <a16:creationId xmlns:a16="http://schemas.microsoft.com/office/drawing/2014/main" id="{D875CA83-F5D8-4644-82B3-B9A0C347FCA2}"/>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E1A346F-4C54-43CD-A041-408CA059584D}"/>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B811D7A-6190-4295-98BB-BAE79DEFF380}"/>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B5EE44-934A-426B-8FE8-FFE6F0FA77C5}"/>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74C78E4-7099-434C-B73A-EA73909F49DE}"/>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8C7438B-64C2-458A-8610-262215BD120D}"/>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3119C38-50A3-4CF8-A51C-0D98615DA8F8}"/>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10F67F2-F5B3-4FB4-913D-091F4F16AFD3}"/>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3E4CBCB-99B5-480C-ACF4-D88749951B4F}"/>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a:p>
            </p:txBody>
          </p:sp>
        </p:grpSp>
        <p:sp>
          <p:nvSpPr>
            <p:cNvPr id="113" name="Freeform: Shape 112">
              <a:extLst>
                <a:ext uri="{FF2B5EF4-FFF2-40B4-BE49-F238E27FC236}">
                  <a16:creationId xmlns:a16="http://schemas.microsoft.com/office/drawing/2014/main" id="{7F1926C5-F6A3-44C8-B0E9-0D34AA9ECB65}"/>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a:p>
          </p:txBody>
        </p:sp>
      </p:grpSp>
      <p:pic>
        <p:nvPicPr>
          <p:cNvPr id="26" name="Graphic 25">
            <a:extLst>
              <a:ext uri="{FF2B5EF4-FFF2-40B4-BE49-F238E27FC236}">
                <a16:creationId xmlns:a16="http://schemas.microsoft.com/office/drawing/2014/main" id="{3DE3F968-2EF6-4691-A38A-A2D49D325EE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074" y="3832177"/>
            <a:ext cx="301206" cy="602412"/>
          </a:xfrm>
          <a:prstGeom prst="rect">
            <a:avLst/>
          </a:prstGeom>
        </p:spPr>
      </p:pic>
      <p:grpSp>
        <p:nvGrpSpPr>
          <p:cNvPr id="166" name="Group 165">
            <a:extLst>
              <a:ext uri="{FF2B5EF4-FFF2-40B4-BE49-F238E27FC236}">
                <a16:creationId xmlns:a16="http://schemas.microsoft.com/office/drawing/2014/main" id="{56BA456B-E837-4AE2-9140-F859D763E65F}"/>
              </a:ext>
              <a:ext uri="{C183D7F6-B498-43B3-948B-1728B52AA6E4}">
                <adec:decorative xmlns:adec="http://schemas.microsoft.com/office/drawing/2017/decorative" val="1"/>
              </a:ext>
            </a:extLst>
          </p:cNvPr>
          <p:cNvGrpSpPr/>
          <p:nvPr/>
        </p:nvGrpSpPr>
        <p:grpSpPr>
          <a:xfrm>
            <a:off x="3078031" y="3794471"/>
            <a:ext cx="672737" cy="672737"/>
            <a:chOff x="3268023" y="3794471"/>
            <a:chExt cx="672737" cy="672737"/>
          </a:xfrm>
        </p:grpSpPr>
        <p:sp>
          <p:nvSpPr>
            <p:cNvPr id="133" name="Freeform: Shape 132">
              <a:extLst>
                <a:ext uri="{FF2B5EF4-FFF2-40B4-BE49-F238E27FC236}">
                  <a16:creationId xmlns:a16="http://schemas.microsoft.com/office/drawing/2014/main" id="{99214778-644A-4F50-BF3A-77ED6A56BAB2}"/>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a:p>
          </p:txBody>
        </p:sp>
        <p:grpSp>
          <p:nvGrpSpPr>
            <p:cNvPr id="125" name="Group 124">
              <a:extLst>
                <a:ext uri="{FF2B5EF4-FFF2-40B4-BE49-F238E27FC236}">
                  <a16:creationId xmlns:a16="http://schemas.microsoft.com/office/drawing/2014/main" id="{8BB3CF84-CC2B-4F87-A4A9-2C4F0C5AC963}"/>
                </a:ext>
              </a:extLst>
            </p:cNvPr>
            <p:cNvGrpSpPr/>
            <p:nvPr/>
          </p:nvGrpSpPr>
          <p:grpSpPr>
            <a:xfrm>
              <a:off x="3494080" y="4005903"/>
              <a:ext cx="221393" cy="265094"/>
              <a:chOff x="3102115" y="3813045"/>
              <a:chExt cx="402957" cy="482498"/>
            </a:xfrm>
          </p:grpSpPr>
          <p:sp>
            <p:nvSpPr>
              <p:cNvPr id="126" name="Rectangle: Top Corners Rounded 125">
                <a:extLst>
                  <a:ext uri="{FF2B5EF4-FFF2-40B4-BE49-F238E27FC236}">
                    <a16:creationId xmlns:a16="http://schemas.microsoft.com/office/drawing/2014/main" id="{A432F28C-2CF5-4FCC-944F-2CDB547BB7C9}"/>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7A902691-F28E-4A60-A03E-DF0BFD6C9E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aphic 35">
                <a:extLst>
                  <a:ext uri="{FF2B5EF4-FFF2-40B4-BE49-F238E27FC236}">
                    <a16:creationId xmlns:a16="http://schemas.microsoft.com/office/drawing/2014/main" id="{0ACA3200-BD85-4C42-9154-23F4C14F5013}"/>
                  </a:ext>
                </a:extLst>
              </p:cNvPr>
              <p:cNvGrpSpPr/>
              <p:nvPr/>
            </p:nvGrpSpPr>
            <p:grpSpPr>
              <a:xfrm>
                <a:off x="3257098" y="4078024"/>
                <a:ext cx="92990" cy="155525"/>
                <a:chOff x="3407034" y="4465249"/>
                <a:chExt cx="92990" cy="155525"/>
              </a:xfrm>
              <a:solidFill>
                <a:srgbClr val="0075C9"/>
              </a:solidFill>
            </p:grpSpPr>
            <p:sp>
              <p:nvSpPr>
                <p:cNvPr id="129" name="Freeform: Shape 128">
                  <a:extLst>
                    <a:ext uri="{FF2B5EF4-FFF2-40B4-BE49-F238E27FC236}">
                      <a16:creationId xmlns:a16="http://schemas.microsoft.com/office/drawing/2014/main" id="{5F919954-DE7F-42FB-8674-23ACEE61726A}"/>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95E0386-829E-4C84-B754-1752F23C717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65" name="Group 164">
            <a:extLst>
              <a:ext uri="{FF2B5EF4-FFF2-40B4-BE49-F238E27FC236}">
                <a16:creationId xmlns:a16="http://schemas.microsoft.com/office/drawing/2014/main" id="{3A008FC7-6D3C-44E1-B807-2DD1AF9B7E9D}"/>
              </a:ext>
              <a:ext uri="{C183D7F6-B498-43B3-948B-1728B52AA6E4}">
                <adec:decorative xmlns:adec="http://schemas.microsoft.com/office/drawing/2017/decorative" val="1"/>
              </a:ext>
            </a:extLst>
          </p:cNvPr>
          <p:cNvGrpSpPr/>
          <p:nvPr/>
        </p:nvGrpSpPr>
        <p:grpSpPr>
          <a:xfrm>
            <a:off x="5484519" y="3877784"/>
            <a:ext cx="498300" cy="596660"/>
            <a:chOff x="5597700" y="3877784"/>
            <a:chExt cx="498300" cy="596660"/>
          </a:xfrm>
        </p:grpSpPr>
        <p:grpSp>
          <p:nvGrpSpPr>
            <p:cNvPr id="143" name="Group 142">
              <a:extLst>
                <a:ext uri="{FF2B5EF4-FFF2-40B4-BE49-F238E27FC236}">
                  <a16:creationId xmlns:a16="http://schemas.microsoft.com/office/drawing/2014/main" id="{158F60C4-7FDD-4F43-9E15-0E3226936FFB}"/>
                </a:ext>
              </a:extLst>
            </p:cNvPr>
            <p:cNvGrpSpPr/>
            <p:nvPr/>
          </p:nvGrpSpPr>
          <p:grpSpPr>
            <a:xfrm>
              <a:off x="5597700" y="3877784"/>
              <a:ext cx="498300" cy="596660"/>
              <a:chOff x="3102115" y="3813045"/>
              <a:chExt cx="402957" cy="482498"/>
            </a:xfrm>
          </p:grpSpPr>
          <p:sp>
            <p:nvSpPr>
              <p:cNvPr id="144" name="Rectangle: Top Corners Rounded 143">
                <a:extLst>
                  <a:ext uri="{FF2B5EF4-FFF2-40B4-BE49-F238E27FC236}">
                    <a16:creationId xmlns:a16="http://schemas.microsoft.com/office/drawing/2014/main" id="{93D9509D-044D-48B5-8FF2-253A6368A6B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F39FE72F-E29E-41B3-9083-EB972A2F5948}"/>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9" name="Graphic 148">
              <a:extLst>
                <a:ext uri="{FF2B5EF4-FFF2-40B4-BE49-F238E27FC236}">
                  <a16:creationId xmlns:a16="http://schemas.microsoft.com/office/drawing/2014/main" id="{92943AE5-2E30-4B09-9BDF-514E6966BE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153" name="Group 152">
            <a:extLst>
              <a:ext uri="{FF2B5EF4-FFF2-40B4-BE49-F238E27FC236}">
                <a16:creationId xmlns:a16="http://schemas.microsoft.com/office/drawing/2014/main" id="{E3E452C6-43D7-44A2-BCC2-0053243A626A}"/>
              </a:ext>
              <a:ext uri="{C183D7F6-B498-43B3-948B-1728B52AA6E4}">
                <adec:decorative xmlns:adec="http://schemas.microsoft.com/office/drawing/2017/decorative" val="1"/>
              </a:ext>
            </a:extLst>
          </p:cNvPr>
          <p:cNvGrpSpPr/>
          <p:nvPr/>
        </p:nvGrpSpPr>
        <p:grpSpPr>
          <a:xfrm>
            <a:off x="7716570" y="3875155"/>
            <a:ext cx="581175" cy="589423"/>
            <a:chOff x="7524023" y="3784922"/>
            <a:chExt cx="672737" cy="682285"/>
          </a:xfrm>
        </p:grpSpPr>
        <p:sp>
          <p:nvSpPr>
            <p:cNvPr id="152" name="Rectangle 151">
              <a:extLst>
                <a:ext uri="{FF2B5EF4-FFF2-40B4-BE49-F238E27FC236}">
                  <a16:creationId xmlns:a16="http://schemas.microsoft.com/office/drawing/2014/main" id="{63650C63-C04A-40D5-A0BE-01CFBDE8AD80}"/>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a:extLst>
                <a:ext uri="{FF2B5EF4-FFF2-40B4-BE49-F238E27FC236}">
                  <a16:creationId xmlns:a16="http://schemas.microsoft.com/office/drawing/2014/main" id="{79DE46B8-A539-4E35-87FE-FC3DD239E95A}"/>
                </a:ext>
              </a:extLst>
            </p:cNvPr>
            <p:cNvGrpSpPr/>
            <p:nvPr/>
          </p:nvGrpSpPr>
          <p:grpSpPr>
            <a:xfrm rot="10800000">
              <a:off x="7633929" y="3899601"/>
              <a:ext cx="452926" cy="452926"/>
              <a:chOff x="7318336" y="3244112"/>
              <a:chExt cx="1219200" cy="1219200"/>
            </a:xfrm>
          </p:grpSpPr>
          <p:sp>
            <p:nvSpPr>
              <p:cNvPr id="53" name="Graphic 50">
                <a:extLst>
                  <a:ext uri="{FF2B5EF4-FFF2-40B4-BE49-F238E27FC236}">
                    <a16:creationId xmlns:a16="http://schemas.microsoft.com/office/drawing/2014/main" id="{FDC38D35-EC1B-43F5-A211-FC6C4E367E33}"/>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sp>
            <p:nvSpPr>
              <p:cNvPr id="54" name="Graphic 50">
                <a:extLst>
                  <a:ext uri="{FF2B5EF4-FFF2-40B4-BE49-F238E27FC236}">
                    <a16:creationId xmlns:a16="http://schemas.microsoft.com/office/drawing/2014/main" id="{FDC38D35-EC1B-43F5-A211-FC6C4E367E3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a:p>
            </p:txBody>
          </p:sp>
          <p:sp>
            <p:nvSpPr>
              <p:cNvPr id="55" name="Graphic 50">
                <a:extLst>
                  <a:ext uri="{FF2B5EF4-FFF2-40B4-BE49-F238E27FC236}">
                    <a16:creationId xmlns:a16="http://schemas.microsoft.com/office/drawing/2014/main" id="{FDC38D35-EC1B-43F5-A211-FC6C4E367E33}"/>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sp>
            <p:nvSpPr>
              <p:cNvPr id="150" name="Graphic 50">
                <a:extLst>
                  <a:ext uri="{FF2B5EF4-FFF2-40B4-BE49-F238E27FC236}">
                    <a16:creationId xmlns:a16="http://schemas.microsoft.com/office/drawing/2014/main" id="{FDC38D35-EC1B-43F5-A211-FC6C4E367E33}"/>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a:p>
            </p:txBody>
          </p:sp>
        </p:grpSp>
      </p:grpSp>
      <p:grpSp>
        <p:nvGrpSpPr>
          <p:cNvPr id="164" name="Group 163">
            <a:extLst>
              <a:ext uri="{FF2B5EF4-FFF2-40B4-BE49-F238E27FC236}">
                <a16:creationId xmlns:a16="http://schemas.microsoft.com/office/drawing/2014/main" id="{3E736B72-4145-401C-95F0-E59FE09380EA}"/>
              </a:ext>
              <a:ext uri="{C183D7F6-B498-43B3-948B-1728B52AA6E4}">
                <adec:decorative xmlns:adec="http://schemas.microsoft.com/office/drawing/2017/decorative" val="1"/>
              </a:ext>
            </a:extLst>
          </p:cNvPr>
          <p:cNvGrpSpPr/>
          <p:nvPr/>
        </p:nvGrpSpPr>
        <p:grpSpPr>
          <a:xfrm>
            <a:off x="10031497" y="3869019"/>
            <a:ext cx="476081" cy="567620"/>
            <a:chOff x="10031497" y="3869019"/>
            <a:chExt cx="476081" cy="567620"/>
          </a:xfrm>
        </p:grpSpPr>
        <p:sp>
          <p:nvSpPr>
            <p:cNvPr id="158" name="Graphic 154" descr="Shield with solid fill">
              <a:extLst>
                <a:ext uri="{FF2B5EF4-FFF2-40B4-BE49-F238E27FC236}">
                  <a16:creationId xmlns:a16="http://schemas.microsoft.com/office/drawing/2014/main" id="{C4EADC19-EA14-4001-A2B4-BA8AA0823929}"/>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a:p>
          </p:txBody>
        </p:sp>
        <p:grpSp>
          <p:nvGrpSpPr>
            <p:cNvPr id="163" name="Group 162">
              <a:extLst>
                <a:ext uri="{FF2B5EF4-FFF2-40B4-BE49-F238E27FC236}">
                  <a16:creationId xmlns:a16="http://schemas.microsoft.com/office/drawing/2014/main" id="{C7A05C59-7343-4801-8997-F570B9D20EDA}"/>
                </a:ext>
              </a:extLst>
            </p:cNvPr>
            <p:cNvGrpSpPr/>
            <p:nvPr/>
          </p:nvGrpSpPr>
          <p:grpSpPr>
            <a:xfrm>
              <a:off x="10165775" y="4008464"/>
              <a:ext cx="207525" cy="288731"/>
              <a:chOff x="9599612" y="6361252"/>
              <a:chExt cx="360401" cy="501429"/>
            </a:xfrm>
          </p:grpSpPr>
          <p:sp>
            <p:nvSpPr>
              <p:cNvPr id="159" name="Graphic 156">
                <a:extLst>
                  <a:ext uri="{FF2B5EF4-FFF2-40B4-BE49-F238E27FC236}">
                    <a16:creationId xmlns:a16="http://schemas.microsoft.com/office/drawing/2014/main" id="{794E0CEA-814E-4417-A223-416BBC9EB10A}"/>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a:p>
            </p:txBody>
          </p:sp>
          <p:sp>
            <p:nvSpPr>
              <p:cNvPr id="160" name="Graphic 156">
                <a:extLst>
                  <a:ext uri="{FF2B5EF4-FFF2-40B4-BE49-F238E27FC236}">
                    <a16:creationId xmlns:a16="http://schemas.microsoft.com/office/drawing/2014/main" id="{794E0CEA-814E-4417-A223-416BBC9EB10A}"/>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a:p>
            </p:txBody>
          </p:sp>
          <p:sp>
            <p:nvSpPr>
              <p:cNvPr id="161" name="Graphic 156">
                <a:extLst>
                  <a:ext uri="{FF2B5EF4-FFF2-40B4-BE49-F238E27FC236}">
                    <a16:creationId xmlns:a16="http://schemas.microsoft.com/office/drawing/2014/main" id="{794E0CEA-814E-4417-A223-416BBC9EB10A}"/>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a:p>
            </p:txBody>
          </p:sp>
          <p:sp>
            <p:nvSpPr>
              <p:cNvPr id="162" name="Graphic 156">
                <a:extLst>
                  <a:ext uri="{FF2B5EF4-FFF2-40B4-BE49-F238E27FC236}">
                    <a16:creationId xmlns:a16="http://schemas.microsoft.com/office/drawing/2014/main" id="{794E0CEA-814E-4417-A223-416BBC9EB10A}"/>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677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166"/>
                                        </p:tgtEl>
                                        <p:attrNameLst>
                                          <p:attrName>style.visibility</p:attrName>
                                        </p:attrNameLst>
                                      </p:cBhvr>
                                      <p:to>
                                        <p:strVal val="visible"/>
                                      </p:to>
                                    </p:set>
                                    <p:animEffect transition="in" filter="fade">
                                      <p:cBhvr>
                                        <p:cTn id="69" dur="500"/>
                                        <p:tgtEl>
                                          <p:spTgt spid="166"/>
                                        </p:tgtEl>
                                      </p:cBhvr>
                                    </p:animEffect>
                                  </p:childTnLst>
                                </p:cTn>
                              </p:par>
                              <p:par>
                                <p:cTn id="70" presetID="10" presetClass="entr" presetSubtype="0" fill="hold" nodeType="withEffect">
                                  <p:stCondLst>
                                    <p:cond delay="0"/>
                                  </p:stCondLst>
                                  <p:childTnLst>
                                    <p:set>
                                      <p:cBhvr>
                                        <p:cTn id="71" dur="1" fill="hold">
                                          <p:stCondLst>
                                            <p:cond delay="0"/>
                                          </p:stCondLst>
                                        </p:cTn>
                                        <p:tgtEl>
                                          <p:spTgt spid="165"/>
                                        </p:tgtEl>
                                        <p:attrNameLst>
                                          <p:attrName>style.visibility</p:attrName>
                                        </p:attrNameLst>
                                      </p:cBhvr>
                                      <p:to>
                                        <p:strVal val="visible"/>
                                      </p:to>
                                    </p:set>
                                    <p:animEffect transition="in" filter="fade">
                                      <p:cBhvr>
                                        <p:cTn id="72" dur="500"/>
                                        <p:tgtEl>
                                          <p:spTgt spid="165"/>
                                        </p:tgtEl>
                                      </p:cBhvr>
                                    </p:animEffect>
                                  </p:childTnLst>
                                </p:cTn>
                              </p:par>
                              <p:par>
                                <p:cTn id="73" presetID="10" presetClass="entr" presetSubtype="0" fill="hold" nodeType="with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5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fade">
                                      <p:cBhvr>
                                        <p:cTn id="7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3" grpId="0"/>
      <p:bldP spid="31" grpId="0"/>
      <p:bldP spid="19" grpId="0"/>
      <p:bldP spid="20" grpId="0"/>
      <p:bldP spid="21" grpId="0"/>
      <p:bldP spid="32" grpId="0"/>
      <p:bldP spid="34" grpId="0"/>
      <p:bldP spid="35" grpId="0"/>
      <p:bldP spid="37" grpId="0"/>
      <p:bldP spid="38" grpId="0"/>
      <p:bldP spid="39"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B81531-A2A5-4965-885A-94E4CA1F3B4C}"/>
              </a:ext>
              <a:ext uri="{C183D7F6-B498-43B3-948B-1728B52AA6E4}">
                <adec:decorative xmlns:adec="http://schemas.microsoft.com/office/drawing/2017/decorative" val="1"/>
              </a:ext>
            </a:extLst>
          </p:cNvPr>
          <p:cNvSpPr/>
          <p:nvPr/>
        </p:nvSpPr>
        <p:spPr bwMode="auto">
          <a:xfrm>
            <a:off x="716405" y="1390741"/>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7F00EAA3-E5BB-4D59-937D-37632DA86007}"/>
              </a:ext>
              <a:ext uri="{C183D7F6-B498-43B3-948B-1728B52AA6E4}">
                <adec:decorative xmlns:adec="http://schemas.microsoft.com/office/drawing/2017/decorative" val="1"/>
              </a:ext>
            </a:extLst>
          </p:cNvPr>
          <p:cNvSpPr/>
          <p:nvPr/>
        </p:nvSpPr>
        <p:spPr bwMode="auto">
          <a:xfrm>
            <a:off x="716405" y="2722939"/>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B56DADB-D095-4A95-B924-498462A5BB1F}"/>
              </a:ext>
              <a:ext uri="{C183D7F6-B498-43B3-948B-1728B52AA6E4}">
                <adec:decorative xmlns:adec="http://schemas.microsoft.com/office/drawing/2017/decorative" val="1"/>
              </a:ext>
            </a:extLst>
          </p:cNvPr>
          <p:cNvSpPr/>
          <p:nvPr/>
        </p:nvSpPr>
        <p:spPr bwMode="auto">
          <a:xfrm>
            <a:off x="716405" y="4055137"/>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D3716B76-88F9-408E-8DEA-7AED22267E05}"/>
              </a:ext>
              <a:ext uri="{C183D7F6-B498-43B3-948B-1728B52AA6E4}">
                <adec:decorative xmlns:adec="http://schemas.microsoft.com/office/drawing/2017/decorative" val="1"/>
              </a:ext>
            </a:extLst>
          </p:cNvPr>
          <p:cNvSpPr/>
          <p:nvPr/>
        </p:nvSpPr>
        <p:spPr bwMode="auto">
          <a:xfrm>
            <a:off x="716405" y="5387334"/>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455996" y="620429"/>
            <a:ext cx="11306469" cy="403137"/>
          </a:xfrm>
        </p:spPr>
        <p:txBody>
          <a:bodyPr/>
          <a:lstStyle/>
          <a:p>
            <a:r>
              <a:rPr lang="en-US" sz="3600" dirty="0"/>
              <a:t>Resources for deploying cloud-ready environments</a:t>
            </a:r>
          </a:p>
        </p:txBody>
      </p:sp>
      <p:sp>
        <p:nvSpPr>
          <p:cNvPr id="20" name="TextBox 19">
            <a:extLst>
              <a:ext uri="{FF2B5EF4-FFF2-40B4-BE49-F238E27FC236}">
                <a16:creationId xmlns:a16="http://schemas.microsoft.com/office/drawing/2014/main" id="{F1013BD4-2EAA-4ED4-ACED-51F7F3E01A4D}"/>
              </a:ext>
            </a:extLst>
          </p:cNvPr>
          <p:cNvSpPr txBox="1"/>
          <p:nvPr/>
        </p:nvSpPr>
        <p:spPr>
          <a:xfrm>
            <a:off x="2070968" y="1703122"/>
            <a:ext cx="7541867" cy="307777"/>
          </a:xfrm>
          <a:prstGeom prst="rect">
            <a:avLst/>
          </a:prstGeom>
          <a:noFill/>
        </p:spPr>
        <p:txBody>
          <a:bodyPr wrap="square" lIns="0" tIns="0" rIns="0" bIns="0" rtlCol="0">
            <a:spAutoFit/>
          </a:bodyPr>
          <a:lstStyle/>
          <a:p>
            <a:pPr defTabSz="914225">
              <a:defRPr/>
            </a:pPr>
            <a:r>
              <a:rPr lang="en-US" sz="2000">
                <a:solidFill>
                  <a:srgbClr val="000000"/>
                </a:solidFill>
              </a:rPr>
              <a:t>Read the </a:t>
            </a:r>
            <a:r>
              <a:rPr lang="en-US" sz="2000">
                <a:solidFill>
                  <a:schemeClr val="tx2"/>
                </a:solidFill>
                <a:latin typeface="+mj-lt"/>
                <a:hlinkClick r:id="rId4">
                  <a:extLst>
                    <a:ext uri="{A12FA001-AC4F-418D-AE19-62706E023703}">
                      <ahyp:hlinkClr xmlns:ahyp="http://schemas.microsoft.com/office/drawing/2018/hyperlinkcolor" val="tx"/>
                    </a:ext>
                  </a:extLst>
                </a:hlinkClick>
              </a:rPr>
              <a:t>Azure landing zones documentation</a:t>
            </a:r>
            <a:r>
              <a:rPr lang="en-US" sz="2000">
                <a:solidFill>
                  <a:schemeClr val="tx2"/>
                </a:solidFill>
                <a:latin typeface="+mj-lt"/>
              </a:rPr>
              <a:t> </a:t>
            </a:r>
            <a:endParaRPr lang="en-US" sz="2000">
              <a:solidFill>
                <a:srgbClr val="000000"/>
              </a:solidFill>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2070967" y="2963171"/>
            <a:ext cx="9147366" cy="615553"/>
          </a:xfrm>
          <a:prstGeom prst="rect">
            <a:avLst/>
          </a:prstGeom>
          <a:noFill/>
        </p:spPr>
        <p:txBody>
          <a:bodyPr wrap="square" lIns="0" tIns="0" rIns="0" bIns="0" rtlCol="0">
            <a:spAutoFit/>
          </a:bodyPr>
          <a:lstStyle/>
          <a:p>
            <a:pPr defTabSz="914225">
              <a:defRPr/>
            </a:pPr>
            <a:r>
              <a:rPr lang="en-US" sz="2000" dirty="0">
                <a:solidFill>
                  <a:srgbClr val="000000"/>
                </a:solidFill>
              </a:rPr>
              <a:t>Use guided technical documentation to </a:t>
            </a:r>
            <a:r>
              <a:rPr lang="en-US" sz="2000" dirty="0">
                <a:solidFill>
                  <a:srgbClr val="000000"/>
                </a:solidFill>
                <a:latin typeface="+mj-lt"/>
                <a:hlinkClick r:id="rId5"/>
              </a:rPr>
              <a:t>choose the best landing zone option for </a:t>
            </a:r>
            <a:r>
              <a:rPr lang="en-US" sz="2000" dirty="0">
                <a:solidFill>
                  <a:schemeClr val="accent4"/>
                </a:solidFill>
                <a:latin typeface="+mj-lt"/>
                <a:hlinkClick r:id="rId5"/>
              </a:rPr>
              <a:t>your</a:t>
            </a:r>
            <a:r>
              <a:rPr lang="en-US" sz="2000" dirty="0">
                <a:solidFill>
                  <a:srgbClr val="000000"/>
                </a:solidFill>
                <a:latin typeface="+mj-lt"/>
                <a:hlinkClick r:id="rId5"/>
              </a:rPr>
              <a:t> organization</a:t>
            </a:r>
            <a:endParaRPr lang="en-US" sz="2000" dirty="0">
              <a:solidFill>
                <a:srgbClr val="000000"/>
              </a:solidFill>
              <a:latin typeface="+mj-lt"/>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2070967" y="4292452"/>
            <a:ext cx="9109266" cy="615553"/>
          </a:xfrm>
          <a:prstGeom prst="rect">
            <a:avLst/>
          </a:prstGeom>
          <a:noFill/>
        </p:spPr>
        <p:txBody>
          <a:bodyPr wrap="square" lIns="0" tIns="0" rIns="0" bIns="0" rtlCol="0" anchor="t">
            <a:spAutoFit/>
          </a:bodyPr>
          <a:lstStyle/>
          <a:p>
            <a:r>
              <a:rPr lang="en-US" sz="2000">
                <a:solidFill>
                  <a:schemeClr val="tx2"/>
                </a:solidFill>
                <a:latin typeface="+mj-lt"/>
                <a:hlinkClick r:id="rId6">
                  <a:extLst>
                    <a:ext uri="{A12FA001-AC4F-418D-AE19-62706E023703}">
                      <ahyp:hlinkClr xmlns:ahyp="http://schemas.microsoft.com/office/drawing/2018/hyperlinkcolor" val="tx"/>
                    </a:ext>
                  </a:extLst>
                </a:hlinkClick>
              </a:rPr>
              <a:t>Implement enterprise-scale landing zones</a:t>
            </a:r>
            <a:r>
              <a:rPr lang="en-US" sz="2000">
                <a:solidFill>
                  <a:schemeClr val="tx2"/>
                </a:solidFill>
                <a:latin typeface="+mj-lt"/>
              </a:rPr>
              <a:t> </a:t>
            </a:r>
            <a:r>
              <a:rPr lang="en-US" sz="2000">
                <a:solidFill>
                  <a:srgbClr val="000000"/>
                </a:solidFill>
              </a:rPr>
              <a:t>in Azure—</a:t>
            </a:r>
            <a:r>
              <a:rPr lang="en-US" sz="2000" dirty="0">
                <a:solidFill>
                  <a:srgbClr val="000000"/>
                </a:solidFill>
              </a:rPr>
              <a:t>using</a:t>
            </a:r>
            <a:r>
              <a:rPr lang="en-US" sz="2000">
                <a:solidFill>
                  <a:srgbClr val="000000"/>
                </a:solidFill>
              </a:rPr>
              <a:t> GitHub resources for implementation guidance</a:t>
            </a:r>
          </a:p>
        </p:txBody>
      </p:sp>
      <p:sp>
        <p:nvSpPr>
          <p:cNvPr id="3" name="TextBox 2">
            <a:extLst>
              <a:ext uri="{FF2B5EF4-FFF2-40B4-BE49-F238E27FC236}">
                <a16:creationId xmlns:a16="http://schemas.microsoft.com/office/drawing/2014/main" id="{72876264-7A0A-444A-ABD8-2C1EAFC41D19}"/>
              </a:ext>
            </a:extLst>
          </p:cNvPr>
          <p:cNvSpPr txBox="1"/>
          <p:nvPr/>
        </p:nvSpPr>
        <p:spPr>
          <a:xfrm>
            <a:off x="2070967" y="5621734"/>
            <a:ext cx="9691498" cy="307777"/>
          </a:xfrm>
          <a:prstGeom prst="rect">
            <a:avLst/>
          </a:prstGeom>
          <a:noFill/>
        </p:spPr>
        <p:txBody>
          <a:bodyPr wrap="square" lIns="0" tIns="0" rIns="0" bIns="0" rtlCol="0" anchor="t">
            <a:spAutoFit/>
          </a:bodyPr>
          <a:lstStyle/>
          <a:p>
            <a:r>
              <a:rPr lang="en-US" sz="2000">
                <a:solidFill>
                  <a:schemeClr val="tx2"/>
                </a:solidFill>
                <a:latin typeface="+mj-lt"/>
                <a:hlinkClick r:id="rId7">
                  <a:extLst>
                    <a:ext uri="{A12FA001-AC4F-418D-AE19-62706E023703}">
                      <ahyp:hlinkClr xmlns:ahyp="http://schemas.microsoft.com/office/drawing/2018/hyperlinkcolor" val="tx"/>
                    </a:ext>
                  </a:extLst>
                </a:hlinkClick>
              </a:rPr>
              <a:t>Find </a:t>
            </a:r>
            <a:r>
              <a:rPr lang="en-US" sz="2000" dirty="0">
                <a:solidFill>
                  <a:schemeClr val="tx2"/>
                </a:solidFill>
                <a:latin typeface="+mj-lt"/>
                <a:hlinkClick r:id="rId7"/>
              </a:rPr>
              <a:t>your partner</a:t>
            </a:r>
            <a:r>
              <a:rPr lang="en-US" sz="2000" dirty="0">
                <a:solidFill>
                  <a:schemeClr val="tx2"/>
                </a:solidFill>
                <a:latin typeface="+mj-lt"/>
              </a:rPr>
              <a:t> </a:t>
            </a:r>
            <a:r>
              <a:rPr lang="en-US" sz="2000">
                <a:solidFill>
                  <a:srgbClr val="000000"/>
                </a:solidFill>
              </a:rPr>
              <a:t>to support </a:t>
            </a:r>
            <a:r>
              <a:rPr lang="en-US" sz="2000" dirty="0">
                <a:solidFill>
                  <a:srgbClr val="000000"/>
                </a:solidFill>
              </a:rPr>
              <a:t>your organization's </a:t>
            </a:r>
            <a:r>
              <a:rPr lang="en-US" sz="2000">
                <a:solidFill>
                  <a:srgbClr val="000000"/>
                </a:solidFill>
              </a:rPr>
              <a:t>Azure landing zone implementation</a:t>
            </a:r>
          </a:p>
        </p:txBody>
      </p:sp>
      <p:pic>
        <p:nvPicPr>
          <p:cNvPr id="41" name="Picture 40">
            <a:extLst>
              <a:ext uri="{FF2B5EF4-FFF2-40B4-BE49-F238E27FC236}">
                <a16:creationId xmlns:a16="http://schemas.microsoft.com/office/drawing/2014/main" id="{48A09962-71E6-420F-92D0-0BB11B7D188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41935" y="2963171"/>
            <a:ext cx="406069" cy="590557"/>
          </a:xfrm>
          <a:prstGeom prst="rect">
            <a:avLst/>
          </a:prstGeom>
        </p:spPr>
      </p:pic>
      <p:grpSp>
        <p:nvGrpSpPr>
          <p:cNvPr id="24" name="Graphic 21">
            <a:extLst>
              <a:ext uri="{FF2B5EF4-FFF2-40B4-BE49-F238E27FC236}">
                <a16:creationId xmlns:a16="http://schemas.microsoft.com/office/drawing/2014/main" id="{A8908B10-65FF-4C0A-8D31-31964089EC9C}"/>
              </a:ext>
              <a:ext uri="{C183D7F6-B498-43B3-948B-1728B52AA6E4}">
                <adec:decorative xmlns:adec="http://schemas.microsoft.com/office/drawing/2017/decorative" val="1"/>
              </a:ext>
            </a:extLst>
          </p:cNvPr>
          <p:cNvGrpSpPr/>
          <p:nvPr/>
        </p:nvGrpSpPr>
        <p:grpSpPr>
          <a:xfrm>
            <a:off x="905046" y="1613490"/>
            <a:ext cx="679847" cy="679847"/>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grpSp>
      <p:grpSp>
        <p:nvGrpSpPr>
          <p:cNvPr id="44" name="Graphic 42">
            <a:extLst>
              <a:ext uri="{FF2B5EF4-FFF2-40B4-BE49-F238E27FC236}">
                <a16:creationId xmlns:a16="http://schemas.microsoft.com/office/drawing/2014/main" id="{31004309-CECE-41FF-8817-81DAA4B83168}"/>
              </a:ext>
              <a:ext uri="{C183D7F6-B498-43B3-948B-1728B52AA6E4}">
                <adec:decorative xmlns:adec="http://schemas.microsoft.com/office/drawing/2017/decorative" val="1"/>
              </a:ext>
            </a:extLst>
          </p:cNvPr>
          <p:cNvGrpSpPr/>
          <p:nvPr/>
        </p:nvGrpSpPr>
        <p:grpSpPr>
          <a:xfrm>
            <a:off x="835105" y="4232331"/>
            <a:ext cx="819729" cy="819729"/>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grpSp>
      <p:grpSp>
        <p:nvGrpSpPr>
          <p:cNvPr id="69" name="Graphic 29">
            <a:extLst>
              <a:ext uri="{FF2B5EF4-FFF2-40B4-BE49-F238E27FC236}">
                <a16:creationId xmlns:a16="http://schemas.microsoft.com/office/drawing/2014/main" id="{0B9EFEC2-8915-4D65-A5C1-068D0D7F98C9}"/>
              </a:ext>
              <a:ext uri="{C183D7F6-B498-43B3-948B-1728B52AA6E4}">
                <adec:decorative xmlns:adec="http://schemas.microsoft.com/office/drawing/2017/decorative" val="1"/>
              </a:ext>
            </a:extLst>
          </p:cNvPr>
          <p:cNvGrpSpPr/>
          <p:nvPr/>
        </p:nvGrpSpPr>
        <p:grpSpPr>
          <a:xfrm>
            <a:off x="872120" y="5683312"/>
            <a:ext cx="745698" cy="465173"/>
            <a:chOff x="786558" y="1865655"/>
            <a:chExt cx="800099" cy="499109"/>
          </a:xfrm>
          <a:solidFill>
            <a:srgbClr val="50E6FF"/>
          </a:solidFill>
        </p:grpSpPr>
        <p:sp>
          <p:nvSpPr>
            <p:cNvPr id="70" name="Freeform: Shape 69">
              <a:extLst>
                <a:ext uri="{FF2B5EF4-FFF2-40B4-BE49-F238E27FC236}">
                  <a16:creationId xmlns:a16="http://schemas.microsoft.com/office/drawing/2014/main" id="{F2A6C761-7E85-42BE-824E-7EDF6B9C8E7E}"/>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1" name="Freeform: Shape 70">
              <a:extLst>
                <a:ext uri="{FF2B5EF4-FFF2-40B4-BE49-F238E27FC236}">
                  <a16:creationId xmlns:a16="http://schemas.microsoft.com/office/drawing/2014/main" id="{3791E853-D312-4F42-8591-10ADD42ECE4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2" name="Freeform: Shape 71">
              <a:extLst>
                <a:ext uri="{FF2B5EF4-FFF2-40B4-BE49-F238E27FC236}">
                  <a16:creationId xmlns:a16="http://schemas.microsoft.com/office/drawing/2014/main" id="{199CF18B-000B-4B61-8A31-1E3119C37B78}"/>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3" name="Freeform: Shape 72">
              <a:extLst>
                <a:ext uri="{FF2B5EF4-FFF2-40B4-BE49-F238E27FC236}">
                  <a16:creationId xmlns:a16="http://schemas.microsoft.com/office/drawing/2014/main" id="{8F43CB9E-926A-4D48-A469-A24A27E069C8}"/>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1961">
                <a:solidFill>
                  <a:srgbClr val="000000"/>
                </a:solidFill>
                <a:latin typeface="Segoe UI"/>
              </a:endParaRPr>
            </a:p>
          </p:txBody>
        </p:sp>
        <p:sp>
          <p:nvSpPr>
            <p:cNvPr id="74" name="Freeform: Shape 73">
              <a:extLst>
                <a:ext uri="{FF2B5EF4-FFF2-40B4-BE49-F238E27FC236}">
                  <a16:creationId xmlns:a16="http://schemas.microsoft.com/office/drawing/2014/main" id="{9DBBF8DC-EA8C-4037-8262-679AEFE8AB9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sp>
          <p:nvSpPr>
            <p:cNvPr id="75" name="Freeform: Shape 74">
              <a:extLst>
                <a:ext uri="{FF2B5EF4-FFF2-40B4-BE49-F238E27FC236}">
                  <a16:creationId xmlns:a16="http://schemas.microsoft.com/office/drawing/2014/main" id="{4917C344-FDB1-47D9-8F91-14FA3C723F0A}"/>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1961">
                <a:solidFill>
                  <a:srgbClr val="000000"/>
                </a:solidFill>
                <a:latin typeface="Segoe UI"/>
              </a:endParaRPr>
            </a:p>
          </p:txBody>
        </p:sp>
      </p:grpSp>
    </p:spTree>
    <p:custDataLst>
      <p:tags r:id="rId1"/>
    </p:custDataLst>
    <p:extLst>
      <p:ext uri="{BB962C8B-B14F-4D97-AF65-F5344CB8AC3E}">
        <p14:creationId xmlns:p14="http://schemas.microsoft.com/office/powerpoint/2010/main" val="363930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6" grpId="0" animBg="1"/>
      <p:bldP spid="77" grpId="0" animBg="1"/>
      <p:bldP spid="78" grpId="0" animBg="1"/>
      <p:bldP spid="20" grpId="0"/>
      <p:bldP spid="6" grpId="0"/>
      <p:bldP spid="10"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98" y="2965337"/>
            <a:ext cx="8174592" cy="927325"/>
          </a:xfrm>
        </p:spPr>
        <p:txBody>
          <a:bodyPr/>
          <a:lstStyle/>
          <a:p>
            <a:r>
              <a:rPr lang="en-US" sz="4000"/>
              <a:t>Thank you</a:t>
            </a:r>
          </a:p>
        </p:txBody>
      </p:sp>
    </p:spTree>
    <p:extLst>
      <p:ext uri="{BB962C8B-B14F-4D97-AF65-F5344CB8AC3E}">
        <p14:creationId xmlns:p14="http://schemas.microsoft.com/office/powerpoint/2010/main" val="3443561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B</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dirty="0"/>
              <a:t>What are </a:t>
            </a:r>
            <a:r>
              <a:rPr lang="en-GB" sz="3600" dirty="0">
                <a:solidFill>
                  <a:schemeClr val="accent4"/>
                </a:solidFill>
              </a:rPr>
              <a:t>landing zones </a:t>
            </a:r>
            <a:r>
              <a:rPr lang="en-GB" sz="3600" dirty="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Starting a journey based on best practices </a:t>
            </a:r>
            <a:r>
              <a:rPr lang="en-GB" sz="2100" dirty="0">
                <a:solidFill>
                  <a:schemeClr val="tx1"/>
                </a:solidFill>
              </a:rPr>
              <a:t>with a start-to-finish plan </a:t>
            </a:r>
            <a:br>
              <a:rPr lang="en-GB" sz="2100" dirty="0">
                <a:solidFill>
                  <a:schemeClr val="tx2"/>
                </a:solidFill>
                <a:latin typeface="+mj-lt"/>
              </a:rPr>
            </a:br>
            <a:r>
              <a:rPr lang="en-GB" sz="2100" dirty="0"/>
              <a:t>is a key factor for success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Creating well-designed foundations </a:t>
            </a:r>
            <a:r>
              <a:rPr lang="en-GB" sz="2100" dirty="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Using consistent, repeatable environment designs </a:t>
            </a:r>
            <a:br>
              <a:rPr lang="en-GB" sz="2100" dirty="0">
                <a:solidFill>
                  <a:schemeClr val="tx2"/>
                </a:solidFill>
                <a:latin typeface="+mj-lt"/>
              </a:rPr>
            </a:br>
            <a:r>
              <a:rPr lang="en-GB" sz="2100" dirty="0"/>
              <a:t>helps scaling out in a manageable way</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Baking in repeatable</a:t>
            </a:r>
            <a:r>
              <a:rPr lang="en-GB" sz="2100" dirty="0"/>
              <a:t> </a:t>
            </a:r>
            <a:r>
              <a:rPr lang="en-GB" sz="2100" dirty="0">
                <a:solidFill>
                  <a:schemeClr val="tx2"/>
                </a:solidFill>
                <a:latin typeface="+mj-lt"/>
              </a:rPr>
              <a:t>best practices </a:t>
            </a:r>
            <a:r>
              <a:rPr lang="en-GB" sz="2100" dirty="0"/>
              <a:t>into environment deployments</a:t>
            </a:r>
          </a:p>
          <a:p>
            <a:pPr>
              <a:lnSpc>
                <a:spcPct val="100000"/>
              </a:lnSpc>
              <a:spcAft>
                <a:spcPts val="1800"/>
              </a:spcAft>
              <a:buClr>
                <a:schemeClr val="tx1"/>
              </a:buClr>
              <a:buFont typeface="Wingdings" panose="05000000000000000000" pitchFamily="2" charset="2"/>
              <a:buChar char="q"/>
            </a:pPr>
            <a:r>
              <a:rPr lang="en-GB" sz="2100" dirty="0">
                <a:solidFill>
                  <a:schemeClr val="tx2"/>
                </a:solidFill>
                <a:latin typeface="+mj-lt"/>
              </a:rPr>
              <a:t>Factoring your team's technical skills </a:t>
            </a:r>
            <a:r>
              <a:rPr lang="en-GB" sz="2100" dirty="0"/>
              <a:t>into environment planning</a:t>
            </a:r>
            <a:endParaRPr lang="en-US" sz="2100" dirty="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2674"/>
          </a:xfrm>
        </p:spPr>
        <p:txBody>
          <a:bodyPr/>
          <a:lstStyle/>
          <a:p>
            <a:r>
              <a:rPr lang="en-GB" sz="3600" dirty="0">
                <a:solidFill>
                  <a:schemeClr val="tx2"/>
                </a:solidFill>
              </a:rPr>
              <a:t>Azure</a:t>
            </a:r>
            <a:r>
              <a:rPr lang="en-GB" sz="3600" dirty="0"/>
              <a:t> landing zones</a:t>
            </a:r>
            <a:endParaRPr lang="en-GB" sz="2800" dirty="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4898" y="3456613"/>
            <a:ext cx="6499542" cy="1569660"/>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endParaRPr lang="en-US" sz="2400" dirty="0">
              <a:solidFill>
                <a:schemeClr val="tx2"/>
              </a:solidFill>
              <a:latin typeface="+mj-lt"/>
            </a:endParaRP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endParaRPr lang="en-US" sz="2400" dirty="0">
              <a:solidFill>
                <a:schemeClr val="tx2"/>
              </a:solidFill>
              <a:latin typeface="+mj-lt"/>
            </a:endParaRP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1804" y="2417234"/>
            <a:ext cx="3696196" cy="3786580"/>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79930" y="1023103"/>
            <a:ext cx="9779000"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light" panose="020B0402040204020203" pitchFamily="34" charset="0"/>
                <a:cs typeface="Segoe UI Semilight" panose="020B0402040204020203" pitchFamily="34" charset="0"/>
              </a:rPr>
              <a:t>Set up </a:t>
            </a:r>
            <a:r>
              <a:rPr lang="en-US" sz="2800" dirty="0">
                <a:latin typeface="Segoe UI Semilight" panose="020B0402040204020203" pitchFamily="34" charset="0"/>
                <a:cs typeface="Segoe UI Semilight" panose="020B0402040204020203" pitchFamily="34" charset="0"/>
              </a:rPr>
              <a:t>Azure environments</a:t>
            </a:r>
            <a:r>
              <a:rPr lang="en-US" sz="2800" dirty="0">
                <a:solidFill>
                  <a:schemeClr val="tx2"/>
                </a:solidFill>
                <a:latin typeface="Segoe UI Semilight" panose="020B0402040204020203" pitchFamily="34" charset="0"/>
                <a:cs typeface="Segoe UI Semilight" panose="020B0402040204020203" pitchFamily="34" charset="0"/>
              </a:rPr>
              <a:t>—</a:t>
            </a:r>
            <a:br>
              <a:rPr lang="en-US" sz="2800" dirty="0">
                <a:solidFill>
                  <a:schemeClr val="tx2"/>
                </a:solidFill>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for </a:t>
            </a:r>
            <a:r>
              <a:rPr lang="en-US" sz="2800" dirty="0">
                <a:solidFill>
                  <a:schemeClr val="tx2"/>
                </a:solidFill>
                <a:latin typeface="Segoe UI Semilight" panose="020B0402040204020203" pitchFamily="34" charset="0"/>
                <a:cs typeface="Segoe UI Semilight" panose="020B0402040204020203" pitchFamily="34" charset="0"/>
              </a:rPr>
              <a:t>scale</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security</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governance</a:t>
            </a:r>
            <a:r>
              <a:rPr lang="en-US" sz="2800" dirty="0">
                <a:latin typeface="Segoe UI Semilight" panose="020B0402040204020203" pitchFamily="34" charset="0"/>
                <a:cs typeface="Segoe UI Semilight" panose="020B0402040204020203" pitchFamily="34" charset="0"/>
              </a:rPr>
              <a:t>, </a:t>
            </a:r>
            <a:r>
              <a:rPr lang="en-US" sz="2800" dirty="0">
                <a:solidFill>
                  <a:schemeClr val="tx2"/>
                </a:solidFill>
                <a:latin typeface="Segoe UI Semilight" panose="020B0402040204020203" pitchFamily="34" charset="0"/>
                <a:cs typeface="Segoe UI Semilight" panose="020B0402040204020203" pitchFamily="34" charset="0"/>
              </a:rPr>
              <a:t>networking</a:t>
            </a:r>
            <a:r>
              <a:rPr lang="en-US" sz="2800" dirty="0">
                <a:latin typeface="Segoe UI Semilight" panose="020B0402040204020203" pitchFamily="34" charset="0"/>
                <a:cs typeface="Segoe UI Semilight" panose="020B0402040204020203" pitchFamily="34" charset="0"/>
              </a:rPr>
              <a:t>, and </a:t>
            </a:r>
            <a:r>
              <a:rPr lang="en-US" sz="2800" dirty="0">
                <a:solidFill>
                  <a:schemeClr val="tx2"/>
                </a:solidFill>
                <a:latin typeface="Segoe UI Semilight" panose="020B0402040204020203" pitchFamily="34" charset="0"/>
                <a:cs typeface="Segoe UI Semilight" panose="020B0402040204020203" pitchFamily="34" charset="0"/>
              </a:rPr>
              <a:t>identity</a:t>
            </a:r>
          </a:p>
        </p:txBody>
      </p:sp>
    </p:spTree>
    <p:extLst>
      <p:ext uri="{BB962C8B-B14F-4D97-AF65-F5344CB8AC3E}">
        <p14:creationId xmlns:p14="http://schemas.microsoft.com/office/powerpoint/2010/main" val="17834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3.xml><?xml version="1.0" encoding="utf-8"?>
<p:tagLst xmlns:a="http://schemas.openxmlformats.org/drawingml/2006/main" xmlns:r="http://schemas.openxmlformats.org/officeDocument/2006/relationships" xmlns:p="http://schemas.openxmlformats.org/presentationml/2006/main">
  <p:tag name="TIMING" val="|1|1|1.4|1.5"/>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Status xmlns="07c5dfa0-33a3-47dd-bfb7-87fb96739115" xsi:nil="true"/>
    <Date xmlns="07c5dfa0-33a3-47dd-bfb7-87fb967391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08a15861b3826caafa647e4ce8ced55a">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f2e8bf65ac5aecd94740ed557ec28f27"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58C25-7188-4B86-83B4-902BBD715003}">
  <ds:schemaRefs>
    <ds:schemaRef ds:uri="230e9df3-be65-4c73-a93b-d1236ebd677e"/>
    <ds:schemaRef ds:uri="http://schemas.microsoft.com/office/2006/metadata/properties"/>
    <ds:schemaRef ds:uri="http://purl.org/dc/elements/1.1/"/>
    <ds:schemaRef ds:uri="http://purl.org/dc/terms/"/>
    <ds:schemaRef ds:uri="b1c3d6fc-5689-40cc-899d-3b916b4ff5bf"/>
    <ds:schemaRef ds:uri="07c5dfa0-33a3-47dd-bfb7-87fb96739115"/>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D198ED45-FE86-4917-A4C3-FEFFBAEB69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9985E7-F7C6-4958-AABD-0B7F8BC31F4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254</TotalTime>
  <Words>7653</Words>
  <Application>Microsoft Office PowerPoint</Application>
  <PresentationFormat>Widescreen</PresentationFormat>
  <Paragraphs>885</Paragraphs>
  <Slides>42</Slides>
  <Notes>42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Arial</vt:lpstr>
      <vt:lpstr>Calibri</vt:lpstr>
      <vt:lpstr>Segoe</vt:lpstr>
      <vt:lpstr>Segoe </vt:lpstr>
      <vt:lpstr>Segoe UI</vt:lpstr>
      <vt:lpstr>Segoe UI </vt:lpstr>
      <vt:lpstr>Segoe UI Semibold</vt:lpstr>
      <vt:lpstr>Segoe UI Semilight</vt:lpstr>
      <vt:lpstr>Wingdings</vt:lpstr>
      <vt:lpstr>Azure Design Template</vt:lpstr>
      <vt:lpstr>1_Azure Design Template</vt:lpstr>
      <vt:lpstr>2_Azure Design Template</vt:lpstr>
      <vt:lpstr>   Cloud Adoption Framework - Ready Prepare your cloud environment with Azure landing zones</vt:lpstr>
      <vt:lpstr>Agenda</vt:lpstr>
      <vt:lpstr>Cloud Adoption Framework  Overview</vt:lpstr>
      <vt:lpstr>Microsoft Cloud Adoption Framework for Azure</vt:lpstr>
      <vt:lpstr>Azure landing zones</vt:lpstr>
      <vt:lpstr>What are you building? Your cloud foundation supports the construction of a—</vt:lpstr>
      <vt:lpstr>What are landing zones for?</vt:lpstr>
      <vt:lpstr>Azure landing zones</vt:lpstr>
      <vt:lpstr>Azure landing zones Design areas</vt:lpstr>
      <vt:lpstr>Cloud operating model</vt:lpstr>
      <vt:lpstr>Foundations in the cloud</vt:lpstr>
      <vt:lpstr>Align the foundation— to your chosen cloud operating model</vt:lpstr>
      <vt:lpstr>Find the operating model that fits your requirements</vt:lpstr>
      <vt:lpstr>Azure landing zone architecture</vt:lpstr>
      <vt:lpstr>Azure landing zone conceptual architecture What does it represent?</vt:lpstr>
      <vt:lpstr>Start</vt:lpstr>
      <vt:lpstr>Assess each stage of your cloud journey</vt:lpstr>
      <vt:lpstr>What is "greenfield development"? Developing a new environment without dependencies</vt:lpstr>
      <vt:lpstr>Azure landing zone accelerators Fastest path to deployment </vt:lpstr>
      <vt:lpstr>Azure landing zone accelerators  Accelerate your customer value</vt:lpstr>
      <vt:lpstr>Azure landing zones Design areas</vt:lpstr>
      <vt:lpstr>Azure landing zones— Implementation options</vt:lpstr>
      <vt:lpstr>When do you need customization?</vt:lpstr>
      <vt:lpstr>Azure landing zones— Enterprise-scale implementation options</vt:lpstr>
      <vt:lpstr>Azure landing zones— Partner and open-source implementation options</vt:lpstr>
      <vt:lpstr>Azure landing zones— Deployment options summary</vt:lpstr>
      <vt:lpstr>Align</vt:lpstr>
      <vt:lpstr>What is "brownfield development"? Developing and deploying code in existing environments</vt:lpstr>
      <vt:lpstr>Common implementation approach</vt:lpstr>
      <vt:lpstr>What is Align?</vt:lpstr>
      <vt:lpstr>Implementing cloud environments— Common scenarios:</vt:lpstr>
      <vt:lpstr>Moving from PoC to production— How does this affect your production environment?</vt:lpstr>
      <vt:lpstr>Align activities— Common examples:</vt:lpstr>
      <vt:lpstr>Aligning to the conceptual architecture— What does this look like for you?</vt:lpstr>
      <vt:lpstr>Enhance</vt:lpstr>
      <vt:lpstr>Azure landing zones— How are they related to the Govern, Manage, and Secure methodologies?</vt:lpstr>
      <vt:lpstr>Compliance in an operational environment— What does this look like for you?</vt:lpstr>
      <vt:lpstr>Govern methodology— Overview</vt:lpstr>
      <vt:lpstr>Manage methodology— Overview</vt:lpstr>
      <vt:lpstr>Secure methodology— Overview</vt:lpstr>
      <vt:lpstr>Resources for deploying cloud-ready environments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Yu</dc:creator>
  <cp:lastModifiedBy>Jonathan Vella</cp:lastModifiedBy>
  <cp:revision>3</cp:revision>
  <dcterms:created xsi:type="dcterms:W3CDTF">2020-05-16T00:25:29Z</dcterms:created>
  <dcterms:modified xsi:type="dcterms:W3CDTF">2022-06-23T12:40:12Z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SIP_Label_f42aa342-8706-4288-bd11-ebb85995028c_Enabled">
    <vt:lpwstr>true</vt:lpwstr>
  </property>
  <property fmtid="{D5CDD505-2E9C-101B-9397-08002B2CF9AE}" pid="4" name="MSIP_Label_f42aa342-8706-4288-bd11-ebb85995028c_ContentBits">
    <vt:lpwstr>0</vt:lpwstr>
  </property>
  <property fmtid="{D5CDD505-2E9C-101B-9397-08002B2CF9AE}" pid="5" name="MSIP_Label_f42aa342-8706-4288-bd11-ebb85995028c_SetDate">
    <vt:lpwstr>2021-07-27T15:47:21Z</vt:lpwstr>
  </property>
  <property fmtid="{D5CDD505-2E9C-101B-9397-08002B2CF9AE}" pid="6" name="MSIP_Label_f42aa342-8706-4288-bd11-ebb85995028c_ActionId">
    <vt:lpwstr>5e3cdecc-d6eb-48d2-ae69-69a33170da06</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MediaServiceImageTags">
    <vt:lpwstr/>
  </property>
</Properties>
</file>